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47" r:id="rId2"/>
    <p:sldId id="349" r:id="rId3"/>
    <p:sldId id="355" r:id="rId4"/>
    <p:sldId id="259" r:id="rId5"/>
    <p:sldId id="351" r:id="rId6"/>
    <p:sldId id="357" r:id="rId7"/>
    <p:sldId id="358" r:id="rId8"/>
    <p:sldId id="359" r:id="rId9"/>
    <p:sldId id="360" r:id="rId10"/>
    <p:sldId id="363" r:id="rId11"/>
    <p:sldId id="352" r:id="rId12"/>
    <p:sldId id="366" r:id="rId13"/>
    <p:sldId id="367" r:id="rId14"/>
    <p:sldId id="368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53" r:id="rId27"/>
    <p:sldId id="384" r:id="rId28"/>
    <p:sldId id="385" r:id="rId29"/>
    <p:sldId id="386" r:id="rId30"/>
    <p:sldId id="388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54" r:id="rId39"/>
    <p:sldId id="400" r:id="rId40"/>
    <p:sldId id="402" r:id="rId41"/>
    <p:sldId id="403" r:id="rId42"/>
    <p:sldId id="404" r:id="rId43"/>
    <p:sldId id="405" r:id="rId44"/>
    <p:sldId id="382" r:id="rId45"/>
    <p:sldId id="406" r:id="rId46"/>
    <p:sldId id="408" r:id="rId47"/>
    <p:sldId id="418" r:id="rId48"/>
    <p:sldId id="409" r:id="rId49"/>
    <p:sldId id="410" r:id="rId50"/>
    <p:sldId id="383" r:id="rId51"/>
    <p:sldId id="356" r:id="rId52"/>
    <p:sldId id="350" r:id="rId53"/>
    <p:sldId id="415" r:id="rId54"/>
    <p:sldId id="361" r:id="rId55"/>
    <p:sldId id="362" r:id="rId56"/>
    <p:sldId id="364" r:id="rId57"/>
    <p:sldId id="401" r:id="rId58"/>
    <p:sldId id="416" r:id="rId59"/>
    <p:sldId id="414" r:id="rId60"/>
    <p:sldId id="411" r:id="rId61"/>
    <p:sldId id="412" r:id="rId62"/>
    <p:sldId id="413" r:id="rId63"/>
    <p:sldId id="417" r:id="rId64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170A9"/>
    <a:srgbClr val="4F81BD"/>
    <a:srgbClr val="000000"/>
    <a:srgbClr val="204D84"/>
    <a:srgbClr val="F0720A"/>
    <a:srgbClr val="FFDA65"/>
    <a:srgbClr val="5C89C0"/>
    <a:srgbClr val="648F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897" autoAdjust="0"/>
  </p:normalViewPr>
  <p:slideViewPr>
    <p:cSldViewPr>
      <p:cViewPr>
        <p:scale>
          <a:sx n="71" d="100"/>
          <a:sy n="71" d="100"/>
        </p:scale>
        <p:origin x="-948" y="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6" y="1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hesis\BIPV\BIPV%20produ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hesis\BIPV\Copy%20of%20BIPV%20produc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hesis\BIPV\Copy%20of%20BIPV%20produc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hesis\BIPV\Copy%20of%20BIPV%20produc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'Scenario 1'!$F$14</c:f>
              <c:strCache>
                <c:ptCount val="1"/>
                <c:pt idx="0">
                  <c:v>Savings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val>
            <c:numRef>
              <c:f>'Scenario 1'!$G$14:$R$14</c:f>
              <c:numCache>
                <c:formatCode>"$"#,##0.00</c:formatCode>
                <c:ptCount val="12"/>
                <c:pt idx="0">
                  <c:v>365.36977743741954</c:v>
                </c:pt>
                <c:pt idx="1">
                  <c:v>359.13006586828124</c:v>
                </c:pt>
                <c:pt idx="2">
                  <c:v>376.11594736205006</c:v>
                </c:pt>
                <c:pt idx="3">
                  <c:v>322.38509773890109</c:v>
                </c:pt>
                <c:pt idx="4">
                  <c:v>279.40041804037696</c:v>
                </c:pt>
                <c:pt idx="5">
                  <c:v>425.704845856497</c:v>
                </c:pt>
                <c:pt idx="6">
                  <c:v>457.49080768045678</c:v>
                </c:pt>
                <c:pt idx="7">
                  <c:v>510.27820856666199</c:v>
                </c:pt>
                <c:pt idx="8">
                  <c:v>561.9303965305736</c:v>
                </c:pt>
                <c:pt idx="9">
                  <c:v>397.60828721131202</c:v>
                </c:pt>
                <c:pt idx="10">
                  <c:v>343.18413630269669</c:v>
                </c:pt>
                <c:pt idx="11">
                  <c:v>322.38509773889729</c:v>
                </c:pt>
              </c:numCache>
            </c:numRef>
          </c:val>
        </c:ser>
        <c:axId val="145296000"/>
        <c:axId val="146116608"/>
      </c:barChart>
      <c:catAx>
        <c:axId val="145296000"/>
        <c:scaling>
          <c:orientation val="minMax"/>
        </c:scaling>
        <c:axPos val="b"/>
        <c:tickLblPos val="nextTo"/>
        <c:crossAx val="146116608"/>
        <c:crosses val="autoZero"/>
        <c:auto val="1"/>
        <c:lblAlgn val="ctr"/>
        <c:lblOffset val="100"/>
      </c:catAx>
      <c:valAx>
        <c:axId val="146116608"/>
        <c:scaling>
          <c:orientation val="minMax"/>
        </c:scaling>
        <c:axPos val="l"/>
        <c:majorGridlines/>
        <c:numFmt formatCode="&quot;$&quot;#,##0.00" sourceLinked="1"/>
        <c:tickLblPos val="nextTo"/>
        <c:crossAx val="1452960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'Scenario 2'!$F$22</c:f>
              <c:strCache>
                <c:ptCount val="1"/>
                <c:pt idx="0">
                  <c:v>Savings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val>
            <c:numRef>
              <c:f>'Scenario 2'!$G$22:$R$22</c:f>
              <c:numCache>
                <c:formatCode>"$"#,##0.00</c:formatCode>
                <c:ptCount val="12"/>
                <c:pt idx="0">
                  <c:v>689.39153593765207</c:v>
                </c:pt>
                <c:pt idx="1">
                  <c:v>677.61824595010023</c:v>
                </c:pt>
                <c:pt idx="2">
                  <c:v>709.66775758287258</c:v>
                </c:pt>
                <c:pt idx="3">
                  <c:v>608.28664935674954</c:v>
                </c:pt>
                <c:pt idx="4">
                  <c:v>527.18176277584303</c:v>
                </c:pt>
                <c:pt idx="5">
                  <c:v>803.23369819875347</c:v>
                </c:pt>
                <c:pt idx="6">
                  <c:v>863.20848099758689</c:v>
                </c:pt>
                <c:pt idx="7">
                  <c:v>962.80945957423683</c:v>
                </c:pt>
                <c:pt idx="8">
                  <c:v>1060.2684816223482</c:v>
                </c:pt>
                <c:pt idx="9">
                  <c:v>750.22020087332203</c:v>
                </c:pt>
                <c:pt idx="10">
                  <c:v>647.53094931524845</c:v>
                </c:pt>
                <c:pt idx="11">
                  <c:v>608.28664935674954</c:v>
                </c:pt>
              </c:numCache>
            </c:numRef>
          </c:val>
        </c:ser>
        <c:axId val="146719872"/>
        <c:axId val="146721408"/>
      </c:barChart>
      <c:catAx>
        <c:axId val="146719872"/>
        <c:scaling>
          <c:orientation val="minMax"/>
        </c:scaling>
        <c:axPos val="b"/>
        <c:tickLblPos val="nextTo"/>
        <c:crossAx val="146721408"/>
        <c:crosses val="autoZero"/>
        <c:auto val="1"/>
        <c:lblAlgn val="ctr"/>
        <c:lblOffset val="100"/>
      </c:catAx>
      <c:valAx>
        <c:axId val="146721408"/>
        <c:scaling>
          <c:orientation val="minMax"/>
        </c:scaling>
        <c:axPos val="l"/>
        <c:majorGridlines/>
        <c:numFmt formatCode="&quot;$&quot;#,##0.00" sourceLinked="1"/>
        <c:tickLblPos val="nextTo"/>
        <c:crossAx val="146719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'Scenario 3'!$E$25</c:f>
              <c:strCache>
                <c:ptCount val="1"/>
                <c:pt idx="0">
                  <c:v>Savings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val>
            <c:numRef>
              <c:f>'Scenario 3'!$G$25:$R$25</c:f>
              <c:numCache>
                <c:formatCode>"$"#,##0.00</c:formatCode>
                <c:ptCount val="12"/>
                <c:pt idx="0">
                  <c:v>689.39153593765207</c:v>
                </c:pt>
                <c:pt idx="1">
                  <c:v>677.61824595010023</c:v>
                </c:pt>
                <c:pt idx="2">
                  <c:v>709.66775758287258</c:v>
                </c:pt>
                <c:pt idx="3">
                  <c:v>608.28664935674954</c:v>
                </c:pt>
                <c:pt idx="4">
                  <c:v>806.58218081622181</c:v>
                </c:pt>
                <c:pt idx="5">
                  <c:v>1228.9385440552505</c:v>
                </c:pt>
                <c:pt idx="6">
                  <c:v>1320.699288678034</c:v>
                </c:pt>
                <c:pt idx="7">
                  <c:v>1473.0876681409002</c:v>
                </c:pt>
                <c:pt idx="8">
                  <c:v>1060.2684816223482</c:v>
                </c:pt>
                <c:pt idx="9">
                  <c:v>750.22020087332203</c:v>
                </c:pt>
                <c:pt idx="10">
                  <c:v>647.53094931524845</c:v>
                </c:pt>
                <c:pt idx="11">
                  <c:v>608.28664935674954</c:v>
                </c:pt>
              </c:numCache>
            </c:numRef>
          </c:val>
        </c:ser>
        <c:axId val="147226624"/>
        <c:axId val="147228160"/>
      </c:barChart>
      <c:catAx>
        <c:axId val="147226624"/>
        <c:scaling>
          <c:orientation val="minMax"/>
        </c:scaling>
        <c:axPos val="b"/>
        <c:tickLblPos val="nextTo"/>
        <c:crossAx val="147228160"/>
        <c:crosses val="autoZero"/>
        <c:auto val="1"/>
        <c:lblAlgn val="ctr"/>
        <c:lblOffset val="100"/>
      </c:catAx>
      <c:valAx>
        <c:axId val="147228160"/>
        <c:scaling>
          <c:orientation val="minMax"/>
        </c:scaling>
        <c:axPos val="l"/>
        <c:majorGridlines/>
        <c:numFmt formatCode="&quot;$&quot;#,##0.00" sourceLinked="1"/>
        <c:tickLblPos val="nextTo"/>
        <c:crossAx val="1472266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785421962359785"/>
          <c:y val="5.7508599656911366E-2"/>
          <c:w val="0.63397471550732165"/>
          <c:h val="0.77424768806473065"/>
        </c:manualLayout>
      </c:layout>
      <c:barChart>
        <c:barDir val="col"/>
        <c:grouping val="clustered"/>
        <c:ser>
          <c:idx val="0"/>
          <c:order val="0"/>
          <c:tx>
            <c:v>Savings South Facade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val>
            <c:numRef>
              <c:f>'Scenario 1'!$G$14:$R$14</c:f>
              <c:numCache>
                <c:formatCode>"$"#,##0.00</c:formatCode>
                <c:ptCount val="12"/>
                <c:pt idx="0">
                  <c:v>365.36977743741954</c:v>
                </c:pt>
                <c:pt idx="1">
                  <c:v>359.13006586828124</c:v>
                </c:pt>
                <c:pt idx="2">
                  <c:v>376.11594736205006</c:v>
                </c:pt>
                <c:pt idx="3">
                  <c:v>322.38509773890109</c:v>
                </c:pt>
                <c:pt idx="4">
                  <c:v>279.40041804037861</c:v>
                </c:pt>
                <c:pt idx="5">
                  <c:v>425.704845856497</c:v>
                </c:pt>
                <c:pt idx="6">
                  <c:v>457.49080768045678</c:v>
                </c:pt>
                <c:pt idx="7">
                  <c:v>510.27820856666199</c:v>
                </c:pt>
                <c:pt idx="8">
                  <c:v>561.9303965305736</c:v>
                </c:pt>
                <c:pt idx="9">
                  <c:v>397.60828721131139</c:v>
                </c:pt>
                <c:pt idx="10">
                  <c:v>343.18413630269748</c:v>
                </c:pt>
                <c:pt idx="11">
                  <c:v>322.38509773889729</c:v>
                </c:pt>
              </c:numCache>
            </c:numRef>
          </c:val>
        </c:ser>
        <c:ser>
          <c:idx val="1"/>
          <c:order val="1"/>
          <c:tx>
            <c:v>Savings South, East, &amp; West Facade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val>
            <c:numRef>
              <c:f>'Scenario 2'!$G$22:$R$22</c:f>
              <c:numCache>
                <c:formatCode>"$"#,##0.00</c:formatCode>
                <c:ptCount val="12"/>
                <c:pt idx="0">
                  <c:v>689.39153593765207</c:v>
                </c:pt>
                <c:pt idx="1">
                  <c:v>677.61824595010023</c:v>
                </c:pt>
                <c:pt idx="2">
                  <c:v>709.66775758287258</c:v>
                </c:pt>
                <c:pt idx="3">
                  <c:v>608.28664935674954</c:v>
                </c:pt>
                <c:pt idx="4">
                  <c:v>527.18176277584303</c:v>
                </c:pt>
                <c:pt idx="5">
                  <c:v>803.23369819875347</c:v>
                </c:pt>
                <c:pt idx="6">
                  <c:v>863.20848099758689</c:v>
                </c:pt>
                <c:pt idx="7">
                  <c:v>962.80945957423683</c:v>
                </c:pt>
                <c:pt idx="8">
                  <c:v>1060.2684816223482</c:v>
                </c:pt>
                <c:pt idx="9">
                  <c:v>750.22020087332203</c:v>
                </c:pt>
                <c:pt idx="10">
                  <c:v>647.53094931524845</c:v>
                </c:pt>
                <c:pt idx="11">
                  <c:v>608.28664935674954</c:v>
                </c:pt>
              </c:numCache>
            </c:numRef>
          </c:val>
        </c:ser>
        <c:ser>
          <c:idx val="2"/>
          <c:order val="2"/>
          <c:tx>
            <c:v>Savings All Facades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val>
            <c:numRef>
              <c:f>'Scenario 3'!$G$25:$R$25</c:f>
              <c:numCache>
                <c:formatCode>"$"#,##0.00</c:formatCode>
                <c:ptCount val="12"/>
                <c:pt idx="0">
                  <c:v>689.39153593765207</c:v>
                </c:pt>
                <c:pt idx="1">
                  <c:v>677.61824595010023</c:v>
                </c:pt>
                <c:pt idx="2">
                  <c:v>709.66775758287258</c:v>
                </c:pt>
                <c:pt idx="3">
                  <c:v>608.28664935674954</c:v>
                </c:pt>
                <c:pt idx="4">
                  <c:v>806.58218081622181</c:v>
                </c:pt>
                <c:pt idx="5">
                  <c:v>1228.9385440552505</c:v>
                </c:pt>
                <c:pt idx="6">
                  <c:v>1320.699288678034</c:v>
                </c:pt>
                <c:pt idx="7">
                  <c:v>1473.0876681409002</c:v>
                </c:pt>
                <c:pt idx="8">
                  <c:v>1060.2684816223482</c:v>
                </c:pt>
                <c:pt idx="9">
                  <c:v>750.22020087332203</c:v>
                </c:pt>
                <c:pt idx="10">
                  <c:v>647.53094931524845</c:v>
                </c:pt>
                <c:pt idx="11">
                  <c:v>608.28664935674954</c:v>
                </c:pt>
              </c:numCache>
            </c:numRef>
          </c:val>
        </c:ser>
        <c:axId val="146963456"/>
        <c:axId val="146969344"/>
      </c:barChart>
      <c:catAx>
        <c:axId val="146963456"/>
        <c:scaling>
          <c:orientation val="minMax"/>
        </c:scaling>
        <c:axPos val="b"/>
        <c:tickLblPos val="nextTo"/>
        <c:crossAx val="146969344"/>
        <c:crosses val="autoZero"/>
        <c:auto val="1"/>
        <c:lblAlgn val="ctr"/>
        <c:lblOffset val="100"/>
      </c:catAx>
      <c:valAx>
        <c:axId val="146969344"/>
        <c:scaling>
          <c:orientation val="minMax"/>
        </c:scaling>
        <c:axPos val="l"/>
        <c:majorGridlines/>
        <c:numFmt formatCode="&quot;$&quot;#,##0.00" sourceLinked="1"/>
        <c:tickLblPos val="nextTo"/>
        <c:crossAx val="146963456"/>
        <c:crosses val="autoZero"/>
        <c:crossBetween val="between"/>
      </c:valAx>
      <c:spPr>
        <a:effectLst>
          <a:outerShdw blurRad="50800" dist="38100" algn="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9155845449266249"/>
          <c:y val="0.26562152047317733"/>
          <c:w val="0.1938472664647225"/>
          <c:h val="0.68112790302148363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MARCS Depreciation</a:t>
                    </a:r>
                  </a:p>
                  <a:p>
                    <a:r>
                      <a:rPr lang="en-US" b="1"/>
                      <a:t>$378,648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</c:f>
              <c:strCache>
                <c:ptCount val="1"/>
                <c:pt idx="0">
                  <c:v>South Façade Cost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378648</c:v>
                </c:pt>
              </c:numCache>
            </c:numRef>
          </c:val>
        </c:ser>
        <c:ser>
          <c:idx val="1"/>
          <c:order val="1"/>
          <c:spPr>
            <a:solidFill>
              <a:srgbClr val="4F81BD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ITC</a:t>
                    </a:r>
                  </a:p>
                  <a:p>
                    <a:r>
                      <a:rPr lang="en-US" b="1"/>
                      <a:t>$113,593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</c:f>
              <c:strCache>
                <c:ptCount val="1"/>
                <c:pt idx="0">
                  <c:v>South Façade Cost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113593</c:v>
                </c:pt>
              </c:numCache>
            </c:numRef>
          </c:val>
        </c:ser>
        <c:ser>
          <c:idx val="2"/>
          <c:order val="2"/>
          <c:spPr>
            <a:solidFill>
              <a:schemeClr val="accent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Remaining Cost</a:t>
                    </a:r>
                  </a:p>
                  <a:p>
                    <a:r>
                      <a:rPr lang="en-US" b="1"/>
                      <a:t>$265,000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</c:f>
              <c:strCache>
                <c:ptCount val="1"/>
                <c:pt idx="0">
                  <c:v>South Façade Cost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265000</c:v>
                </c:pt>
              </c:numCache>
            </c:numRef>
          </c:val>
        </c:ser>
        <c:dLbls>
          <c:showVal val="1"/>
        </c:dLbls>
        <c:shape val="box"/>
        <c:axId val="147587840"/>
        <c:axId val="147589376"/>
        <c:axId val="0"/>
      </c:bar3DChart>
      <c:catAx>
        <c:axId val="14758784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589376"/>
        <c:crosses val="autoZero"/>
        <c:auto val="1"/>
        <c:lblAlgn val="ctr"/>
        <c:lblOffset val="100"/>
      </c:catAx>
      <c:valAx>
        <c:axId val="147589376"/>
        <c:scaling>
          <c:orientation val="minMax"/>
        </c:scaling>
        <c:axPos val="b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58784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Sheet1!$C$4</c:f>
              <c:strCache>
                <c:ptCount val="1"/>
                <c:pt idx="0">
                  <c:v>System Cost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System Cost</a:t>
                    </a:r>
                  </a:p>
                  <a:p>
                    <a:r>
                      <a:rPr lang="en-US" b="1"/>
                      <a:t>$22,721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Sheet1!$C$2</c:f>
              <c:strCache>
                <c:ptCount val="1"/>
                <c:pt idx="0">
                  <c:v>Remaining Cost</c:v>
                </c:pt>
              </c:strCache>
            </c:strRef>
          </c:cat>
          <c:val>
            <c:numRef>
              <c:f>Sheet1!$D$4</c:f>
              <c:numCache>
                <c:formatCode>General</c:formatCode>
                <c:ptCount val="1"/>
                <c:pt idx="0">
                  <c:v>22721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PW MARCS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MARCS Depreciation</a:t>
                    </a:r>
                    <a:r>
                      <a:rPr lang="en-US" b="1" baseline="0"/>
                      <a:t> PW</a:t>
                    </a:r>
                  </a:p>
                  <a:p>
                    <a:r>
                      <a:rPr lang="en-US" b="1" baseline="0"/>
                      <a:t>$242,279</a:t>
                    </a:r>
                  </a:p>
                  <a:p>
                    <a:r>
                      <a:rPr lang="en-US" b="1" baseline="0"/>
                      <a:t>($53,010/year)</a:t>
                    </a:r>
                    <a:endParaRPr lang="en-US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Sheet1!$C$2</c:f>
              <c:strCache>
                <c:ptCount val="1"/>
                <c:pt idx="0">
                  <c:v>Remaining Cost</c:v>
                </c:pt>
              </c:strCache>
            </c:strRef>
          </c:cat>
          <c:val>
            <c:numRef>
              <c:f>Sheet1!$D$3</c:f>
              <c:numCache>
                <c:formatCode>General</c:formatCode>
                <c:ptCount val="1"/>
                <c:pt idx="0">
                  <c:v>242279</c:v>
                </c:pt>
              </c:numCache>
            </c:numRef>
          </c:val>
        </c:ser>
        <c:dLbls>
          <c:showVal val="1"/>
        </c:dLbls>
        <c:shape val="box"/>
        <c:axId val="147287040"/>
        <c:axId val="147305216"/>
        <c:axId val="0"/>
      </c:bar3DChart>
      <c:catAx>
        <c:axId val="14728704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305216"/>
        <c:crosses val="autoZero"/>
        <c:auto val="1"/>
        <c:lblAlgn val="ctr"/>
        <c:lblOffset val="100"/>
      </c:catAx>
      <c:valAx>
        <c:axId val="147305216"/>
        <c:scaling>
          <c:orientation val="minMax"/>
        </c:scaling>
        <c:axPos val="b"/>
        <c:majorGridlines/>
        <c:numFmt formatCode="General" sourceLinked="1"/>
        <c:tickLblPos val="low"/>
        <c:txPr>
          <a:bodyPr rot="2700000" vert="horz"/>
          <a:lstStyle/>
          <a:p>
            <a:pPr>
              <a:defRPr b="1"/>
            </a:pPr>
            <a:endParaRPr lang="en-US"/>
          </a:p>
        </c:txPr>
        <c:crossAx val="147287040"/>
        <c:crosses val="autoZero"/>
        <c:crossBetween val="between"/>
        <c:majorUnit val="10000"/>
        <c:minorUnit val="2000"/>
        <c:dispUnits>
          <c:builtInUnit val="thousands"/>
          <c:dispUnitsLbl>
            <c:layout/>
          </c:dispUnitsLbl>
        </c:dispUnits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MARCS Depreciation</a:t>
                    </a:r>
                  </a:p>
                  <a:p>
                    <a:r>
                      <a:rPr lang="en-US" b="1"/>
                      <a:t>$378,648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</c:f>
              <c:strCache>
                <c:ptCount val="1"/>
                <c:pt idx="0">
                  <c:v>South Façade Cost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378648</c:v>
                </c:pt>
              </c:numCache>
            </c:numRef>
          </c:val>
        </c:ser>
        <c:ser>
          <c:idx val="1"/>
          <c:order val="1"/>
          <c:spPr>
            <a:solidFill>
              <a:srgbClr val="4170A9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ITC</a:t>
                    </a:r>
                  </a:p>
                  <a:p>
                    <a:r>
                      <a:rPr lang="en-US" b="1"/>
                      <a:t>$113,593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</c:f>
              <c:strCache>
                <c:ptCount val="1"/>
                <c:pt idx="0">
                  <c:v>South Façade Cost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113593</c:v>
                </c:pt>
              </c:numCache>
            </c:numRef>
          </c:val>
        </c:ser>
        <c:ser>
          <c:idx val="2"/>
          <c:order val="2"/>
          <c:spPr>
            <a:solidFill>
              <a:schemeClr val="accent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Remaining Cost</a:t>
                    </a:r>
                  </a:p>
                  <a:p>
                    <a:r>
                      <a:rPr lang="en-US" b="1"/>
                      <a:t>$265,000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</c:f>
              <c:strCache>
                <c:ptCount val="1"/>
                <c:pt idx="0">
                  <c:v>South Façade Cost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265000</c:v>
                </c:pt>
              </c:numCache>
            </c:numRef>
          </c:val>
        </c:ser>
        <c:dLbls>
          <c:showVal val="1"/>
        </c:dLbls>
        <c:shape val="box"/>
        <c:axId val="147323904"/>
        <c:axId val="147796736"/>
        <c:axId val="0"/>
      </c:bar3DChart>
      <c:catAx>
        <c:axId val="14732390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796736"/>
        <c:crosses val="autoZero"/>
        <c:auto val="1"/>
        <c:lblAlgn val="ctr"/>
        <c:lblOffset val="100"/>
      </c:catAx>
      <c:valAx>
        <c:axId val="147796736"/>
        <c:scaling>
          <c:orientation val="minMax"/>
        </c:scaling>
        <c:axPos val="b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32390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Percent of Project Costs</a:t>
            </a:r>
          </a:p>
        </c:rich>
      </c:tx>
      <c:layout>
        <c:manualLayout>
          <c:xMode val="edge"/>
          <c:yMode val="edge"/>
          <c:x val="0.20436111111111124"/>
          <c:y val="1.851851851851860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6.9438538932634353E-2"/>
                  <c:y val="6.88611840186643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General Conditions
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Total Project Costs
96%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Sheet1!$I$44:$I$45</c:f>
              <c:strCache>
                <c:ptCount val="2"/>
                <c:pt idx="0">
                  <c:v>General Conditions</c:v>
                </c:pt>
                <c:pt idx="1">
                  <c:v>Total Project Costs</c:v>
                </c:pt>
              </c:strCache>
            </c:strRef>
          </c:cat>
          <c:val>
            <c:numRef>
              <c:f>Sheet1!$J$44:$J$45</c:f>
              <c:numCache>
                <c:formatCode>"$"#,##0.00</c:formatCode>
                <c:ptCount val="2"/>
                <c:pt idx="0">
                  <c:v>3095115.25</c:v>
                </c:pt>
                <c:pt idx="1">
                  <c:v>67300000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08C184-217B-4333-A2B8-E25B568A397A}" type="datetimeFigureOut">
              <a:rPr lang="en-US" smtClean="0"/>
              <a:pPr/>
              <a:t>4/11/2009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7B9289-32C5-4B4F-9BAA-36BA08890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DD2E09-D1EF-4495-B7C5-1FFD6C20E13D}" type="datetimeFigureOut">
              <a:rPr lang="en-US" smtClean="0"/>
              <a:pPr/>
              <a:t>4/11/2009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20725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7AF112-7BFC-4AC0-B02E-3D66411B4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F112-7BFC-4AC0-B02E-3D66411B4C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F112-7BFC-4AC0-B02E-3D66411B4C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F112-7BFC-4AC0-B02E-3D66411B4C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F112-7BFC-4AC0-B02E-3D66411B4C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F112-7BFC-4AC0-B02E-3D66411B4C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F112-7BFC-4AC0-B02E-3D66411B4C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F112-7BFC-4AC0-B02E-3D66411B4CF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970B-299E-4F96-B9BE-24B350DE1453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DED4-3B9D-47E1-9E26-6A7CCA5B4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ED40-0861-49BF-97B1-68BBE96E25CA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9964-1ABC-4544-98B4-718AD85A3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6C57-6CD6-4C93-9632-A04E21B51EAF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5B1D-5995-4E3C-A3F6-CF9C315DC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5842-FFE9-448A-875A-0F46887BE99A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701D-7BE5-4389-8527-E2E73E69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9144000" y="0"/>
            <a:ext cx="9144000" cy="1143000"/>
          </a:xfrm>
          <a:prstGeom prst="rect">
            <a:avLst/>
          </a:prstGeom>
          <a:solidFill>
            <a:srgbClr val="204D84"/>
          </a:solidFill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   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76200" y="1143000"/>
            <a:ext cx="27508200" cy="381000"/>
          </a:xfrm>
          <a:prstGeom prst="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04D84"/>
          </a:solidFill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   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6" name="Title 12"/>
          <p:cNvSpPr txBox="1">
            <a:spLocks/>
          </p:cNvSpPr>
          <p:nvPr userDrawn="1"/>
        </p:nvSpPr>
        <p:spPr>
          <a:xfrm>
            <a:off x="9144000" y="5867400"/>
            <a:ext cx="9144000" cy="990600"/>
          </a:xfrm>
          <a:prstGeom prst="rect">
            <a:avLst/>
          </a:prstGeom>
          <a:solidFill>
            <a:srgbClr val="5C89C0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j-ea"/>
                <a:cs typeface="+mj-cs"/>
              </a:rPr>
              <a:t>	   		       	          </a:t>
            </a:r>
          </a:p>
        </p:txBody>
      </p:sp>
      <p:sp>
        <p:nvSpPr>
          <p:cNvPr id="10" name="Title 12"/>
          <p:cNvSpPr txBox="1">
            <a:spLocks/>
          </p:cNvSpPr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5C89C0"/>
          </a:solidFill>
        </p:spPr>
        <p:txBody>
          <a:bodyPr anchor="ctr">
            <a:normAutofit lnSpcReduction="10000"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ea typeface="+mj-ea"/>
                <a:cs typeface="+mj-cs"/>
              </a:rPr>
              <a:t> </a:t>
            </a:r>
            <a:r>
              <a:rPr lang="en-US" sz="2000" baseline="0" dirty="0" smtClean="0">
                <a:solidFill>
                  <a:srgbClr val="FFDA65"/>
                </a:solidFill>
              </a:rPr>
              <a:t>Christopher R. </a:t>
            </a:r>
            <a:r>
              <a:rPr lang="en-US" sz="2000" baseline="0" dirty="0" err="1" smtClean="0">
                <a:solidFill>
                  <a:srgbClr val="FFDA65"/>
                </a:solidFill>
              </a:rPr>
              <a:t>Stultz</a:t>
            </a:r>
            <a:r>
              <a:rPr lang="en-US" sz="2000" baseline="0" dirty="0" smtClean="0">
                <a:solidFill>
                  <a:srgbClr val="FFDA65"/>
                </a:solidFill>
              </a:rPr>
              <a:t> </a:t>
            </a:r>
            <a:r>
              <a:rPr lang="en-US" sz="3200" kern="1200" dirty="0" smtClean="0">
                <a:solidFill>
                  <a:srgbClr val="FFDA65"/>
                </a:solidFill>
                <a:latin typeface="Georgia" pitchFamily="18" charset="0"/>
                <a:ea typeface="+mn-ea"/>
                <a:cs typeface="+mn-cs"/>
              </a:rPr>
              <a:t>|</a:t>
            </a:r>
            <a:r>
              <a:rPr lang="en-US" sz="1800" dirty="0" smtClean="0">
                <a:solidFill>
                  <a:srgbClr val="FFDA65"/>
                </a:solidFill>
              </a:rPr>
              <a:t> </a:t>
            </a:r>
            <a:r>
              <a:rPr lang="en-US" sz="1400" dirty="0" smtClean="0">
                <a:latin typeface="+mj-lt"/>
              </a:rPr>
              <a:t>CONSTRUCTION MANAGEMENT</a:t>
            </a:r>
            <a:endParaRPr lang="en-US" sz="1400" dirty="0" smtClean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j-ea"/>
                <a:cs typeface="+mj-cs"/>
              </a:rPr>
              <a:t>   		       	          </a:t>
            </a:r>
          </a:p>
        </p:txBody>
      </p:sp>
      <p:sp>
        <p:nvSpPr>
          <p:cNvPr id="11" name="Title 12"/>
          <p:cNvSpPr txBox="1">
            <a:spLocks/>
          </p:cNvSpPr>
          <p:nvPr userDrawn="1"/>
        </p:nvSpPr>
        <p:spPr>
          <a:xfrm>
            <a:off x="18288000" y="5867400"/>
            <a:ext cx="9144000" cy="990600"/>
          </a:xfrm>
          <a:prstGeom prst="rect">
            <a:avLst/>
          </a:prstGeom>
          <a:solidFill>
            <a:srgbClr val="5C89C0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DA65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2400" dirty="0" smtClean="0">
                <a:solidFill>
                  <a:srgbClr val="FFDA65"/>
                </a:solidFill>
                <a:latin typeface="+mj-lt"/>
                <a:ea typeface="+mj-ea"/>
                <a:cs typeface="+mj-cs"/>
              </a:rPr>
              <a:t>    4/13/09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8288000" y="0"/>
            <a:ext cx="9144000" cy="1143000"/>
          </a:xfrm>
          <a:prstGeom prst="rect">
            <a:avLst/>
          </a:prstGeom>
          <a:solidFill>
            <a:srgbClr val="204D84"/>
          </a:solidFill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  </a:t>
            </a:r>
            <a:endParaRPr lang="en-US" sz="4400" dirty="0" smtClean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09600" y="1828800"/>
            <a:ext cx="8229600" cy="3886200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>
              <a:buSzPct val="80000"/>
              <a:defRPr sz="2000"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2"/>
          </p:nvPr>
        </p:nvSpPr>
        <p:spPr>
          <a:xfrm>
            <a:off x="9525000" y="1828800"/>
            <a:ext cx="8229600" cy="3886200"/>
          </a:xfr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rgbClr val="F0720A"/>
                </a:solidFill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>
              <a:buSzPct val="80000"/>
              <a:defRPr sz="1800"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 sz="18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18745200" y="1828800"/>
            <a:ext cx="8229600" cy="3886200"/>
          </a:xfr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rgbClr val="F0720A"/>
                </a:solidFill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>
              <a:buSzPct val="80000"/>
              <a:defRPr sz="1800"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 sz="18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524000"/>
            <a:ext cx="27432000" cy="1588"/>
          </a:xfrm>
          <a:prstGeom prst="line">
            <a:avLst/>
          </a:prstGeom>
          <a:ln w="60325"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5867400"/>
            <a:ext cx="27432000" cy="1588"/>
          </a:xfrm>
          <a:prstGeom prst="line">
            <a:avLst/>
          </a:prstGeom>
          <a:ln w="60325"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3000"/>
            <a:ext cx="27432000" cy="1588"/>
          </a:xfrm>
          <a:prstGeom prst="line">
            <a:avLst/>
          </a:prstGeom>
          <a:ln w="60325"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5"/>
          <p:cNvSpPr txBox="1">
            <a:spLocks noChangeArrowheads="1"/>
          </p:cNvSpPr>
          <p:nvPr userDrawn="1"/>
        </p:nvSpPr>
        <p:spPr bwMode="auto">
          <a:xfrm>
            <a:off x="609600" y="329625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DA65"/>
                </a:solidFill>
                <a:latin typeface="Georgia" pitchFamily="18" charset="0"/>
              </a:rPr>
              <a:t>Presentation Outline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9144000" y="0"/>
            <a:ext cx="9144000" cy="1143000"/>
          </a:xfrm>
          <a:prstGeom prst="rect">
            <a:avLst/>
          </a:prstGeom>
          <a:solidFill>
            <a:srgbClr val="204D84"/>
          </a:solidFill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   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6200" y="1143000"/>
            <a:ext cx="27508200" cy="381000"/>
          </a:xfrm>
          <a:prstGeom prst="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04D84"/>
          </a:solidFill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   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9" name="Title 12"/>
          <p:cNvSpPr txBox="1">
            <a:spLocks/>
          </p:cNvSpPr>
          <p:nvPr userDrawn="1"/>
        </p:nvSpPr>
        <p:spPr>
          <a:xfrm>
            <a:off x="9144000" y="5867400"/>
            <a:ext cx="9144000" cy="990600"/>
          </a:xfrm>
          <a:prstGeom prst="rect">
            <a:avLst/>
          </a:prstGeom>
          <a:solidFill>
            <a:srgbClr val="5C89C0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j-ea"/>
                <a:cs typeface="+mj-cs"/>
              </a:rPr>
              <a:t>	   		       	          </a:t>
            </a:r>
          </a:p>
        </p:txBody>
      </p:sp>
      <p:sp>
        <p:nvSpPr>
          <p:cNvPr id="10" name="Title 12"/>
          <p:cNvSpPr txBox="1">
            <a:spLocks/>
          </p:cNvSpPr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5C89C0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ea typeface="+mj-ea"/>
                <a:cs typeface="+mj-cs"/>
              </a:rPr>
              <a:t> </a:t>
            </a:r>
            <a:endParaRPr lang="en-US" sz="1400" dirty="0" smtClean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j-ea"/>
                <a:cs typeface="+mj-cs"/>
              </a:rPr>
              <a:t>   		       	          </a:t>
            </a:r>
          </a:p>
        </p:txBody>
      </p:sp>
      <p:sp>
        <p:nvSpPr>
          <p:cNvPr id="11" name="Title 12"/>
          <p:cNvSpPr txBox="1">
            <a:spLocks/>
          </p:cNvSpPr>
          <p:nvPr userDrawn="1"/>
        </p:nvSpPr>
        <p:spPr>
          <a:xfrm>
            <a:off x="18288000" y="5867400"/>
            <a:ext cx="9144000" cy="990600"/>
          </a:xfrm>
          <a:prstGeom prst="rect">
            <a:avLst/>
          </a:prstGeom>
          <a:solidFill>
            <a:srgbClr val="5C89C0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    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8288000" y="0"/>
            <a:ext cx="9144000" cy="1143000"/>
          </a:xfrm>
          <a:prstGeom prst="rect">
            <a:avLst/>
          </a:prstGeom>
          <a:solidFill>
            <a:srgbClr val="204D84"/>
          </a:solidFill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  </a:t>
            </a:r>
            <a:endParaRPr lang="en-US" sz="4400" dirty="0" smtClean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09600" y="1828800"/>
            <a:ext cx="822960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buSzPct val="80000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9525000" y="1828800"/>
            <a:ext cx="822960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buSzPct val="80000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8745200" y="1828800"/>
            <a:ext cx="822960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buSzPct val="80000"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524000"/>
            <a:ext cx="27432000" cy="1588"/>
          </a:xfrm>
          <a:prstGeom prst="line">
            <a:avLst/>
          </a:prstGeom>
          <a:ln w="60325"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867400"/>
            <a:ext cx="27432000" cy="1588"/>
          </a:xfrm>
          <a:prstGeom prst="line">
            <a:avLst/>
          </a:prstGeom>
          <a:ln w="60325"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143000"/>
            <a:ext cx="27432000" cy="1588"/>
          </a:xfrm>
          <a:prstGeom prst="line">
            <a:avLst/>
          </a:prstGeom>
          <a:ln w="60325"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CA4B-BD37-4655-941C-691C9A480EA3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FE22-EFC5-4276-9BF2-0F71A0477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B89C-C22E-4014-A7D0-733B1C44FD43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DBF3-AB24-4744-B6E0-778CE522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0087-D887-4646-ABE7-5938118B48C1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161A-C1E2-4426-88F6-0F199D91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6F49-953C-4592-B852-88ECCF73A1D6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6455-470E-4B28-80E5-228EC1BE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4425-6B40-4F4A-96A0-F8139B5F4433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D115-4454-46C7-8607-4A3421702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F964-4FDE-449C-9E26-F2A7720D7D75}" type="datetimeFigureOut">
              <a:rPr lang="en-US"/>
              <a:pPr>
                <a:defRPr/>
              </a:pPr>
              <a:t>4/11/2009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AD91-1054-4BCE-A366-1559737F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2468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600200"/>
            <a:ext cx="24688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8C91B-B90B-4213-8CDB-5F73CDBACA33}" type="datetimeFigureOut">
              <a:rPr lang="en-US"/>
              <a:pPr>
                <a:defRPr/>
              </a:pPr>
              <a:t>4/11/2009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0731B-E40F-465D-AF49-D24CE51C6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84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14.emf"/><Relationship Id="rId10" Type="http://schemas.openxmlformats.org/officeDocument/2006/relationships/image" Target="../media/image10.jpeg"/><Relationship Id="rId4" Type="http://schemas.openxmlformats.org/officeDocument/2006/relationships/image" Target="../media/image13.jpeg"/><Relationship Id="rId9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17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rend2.jpg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9525000" y="1828800"/>
            <a:ext cx="2836752" cy="3581400"/>
          </a:xfrm>
        </p:spPr>
      </p:pic>
      <p:sp>
        <p:nvSpPr>
          <p:cNvPr id="10" name="Content Placeholder 9"/>
          <p:cNvSpPr>
            <a:spLocks noGrp="1"/>
          </p:cNvSpPr>
          <p:nvPr>
            <p:ph idx="12"/>
          </p:nvPr>
        </p:nvSpPr>
        <p:spPr>
          <a:xfrm>
            <a:off x="12420600" y="1828800"/>
            <a:ext cx="5334000" cy="38862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Christopher R. </a:t>
            </a:r>
            <a:r>
              <a:rPr lang="en-US" sz="2400" dirty="0" err="1" smtClean="0"/>
              <a:t>Stultz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CONSTRUCTION MANAGEMENT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2009 SENIOR THESIS PRESENTATION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THE PENNSYLVANIA STATE UNIVERSITY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6800" y="1828800"/>
            <a:ext cx="56425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Important Dates</a:t>
            </a:r>
          </a:p>
          <a:p>
            <a:pPr lvl="1"/>
            <a:r>
              <a:rPr lang="en-US" dirty="0" smtClean="0"/>
              <a:t>Review/Issue Building Permit</a:t>
            </a:r>
          </a:p>
          <a:p>
            <a:pPr lvl="2"/>
            <a:r>
              <a:rPr lang="en-US" dirty="0" smtClean="0"/>
              <a:t>March 15,2007</a:t>
            </a:r>
          </a:p>
          <a:p>
            <a:pPr lvl="1"/>
            <a:r>
              <a:rPr lang="en-US" dirty="0" smtClean="0"/>
              <a:t>FAA Approval</a:t>
            </a:r>
          </a:p>
          <a:p>
            <a:pPr lvl="2"/>
            <a:r>
              <a:rPr lang="en-US" dirty="0" smtClean="0"/>
              <a:t>May 18, 2007</a:t>
            </a:r>
          </a:p>
          <a:p>
            <a:pPr lvl="1"/>
            <a:r>
              <a:rPr lang="en-US" dirty="0" smtClean="0"/>
              <a:t>Substantial Completion</a:t>
            </a:r>
          </a:p>
          <a:p>
            <a:pPr lvl="2"/>
            <a:r>
              <a:rPr lang="en-US" dirty="0" smtClean="0"/>
              <a:t>August 31, 2009</a:t>
            </a:r>
          </a:p>
        </p:txBody>
      </p:sp>
      <p:sp>
        <p:nvSpPr>
          <p:cNvPr id="46" name="Content Placeholder 4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Construction Critical Path</a:t>
            </a:r>
          </a:p>
          <a:p>
            <a:pPr lvl="2"/>
            <a:r>
              <a:rPr lang="en-US" dirty="0" smtClean="0"/>
              <a:t>Demolition</a:t>
            </a:r>
          </a:p>
          <a:p>
            <a:pPr lvl="2"/>
            <a:r>
              <a:rPr lang="en-US" dirty="0" smtClean="0"/>
              <a:t>Concrete Structure</a:t>
            </a:r>
          </a:p>
          <a:p>
            <a:pPr lvl="2"/>
            <a:r>
              <a:rPr lang="en-US" dirty="0" smtClean="0"/>
              <a:t>Façade/Dry-in</a:t>
            </a:r>
          </a:p>
          <a:p>
            <a:pPr lvl="2"/>
            <a:r>
              <a:rPr lang="en-US" dirty="0" smtClean="0"/>
              <a:t>MEP Fit Out</a:t>
            </a:r>
          </a:p>
          <a:p>
            <a:pPr lvl="2"/>
            <a:r>
              <a:rPr lang="en-US" dirty="0" smtClean="0"/>
              <a:t>Lobby Finishes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Picture 19" descr="CrystalPlaza2 precast fac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2800" y="1676400"/>
            <a:ext cx="733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Picture 20" descr="puddling around colum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800" y="2286000"/>
            <a:ext cx="1514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22" descr="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73200" y="2971800"/>
            <a:ext cx="8477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Picture 23" descr="HPIM200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9400" y="3810000"/>
            <a:ext cx="1476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Picture 24" descr="high end finishe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58800" y="4343400"/>
            <a:ext cx="1647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Picture 25" descr="Elevation Occupancy cop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0" y="1752600"/>
            <a:ext cx="3124200" cy="38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Background</a:t>
            </a:r>
          </a:p>
          <a:p>
            <a:pPr lvl="1" eaLnBrk="1" hangingPunct="1"/>
            <a:r>
              <a:rPr lang="en-US" dirty="0" smtClean="0"/>
              <a:t>Change in use, commercial to residential</a:t>
            </a:r>
          </a:p>
          <a:p>
            <a:pPr lvl="1" eaLnBrk="1" hangingPunct="1"/>
            <a:r>
              <a:rPr lang="en-US" dirty="0" smtClean="0"/>
              <a:t>Increased slab penetrations through existing slab</a:t>
            </a:r>
          </a:p>
          <a:p>
            <a:pPr lvl="1" eaLnBrk="1" hangingPunct="1"/>
            <a:r>
              <a:rPr lang="en-US" dirty="0" smtClean="0"/>
              <a:t>Coordination</a:t>
            </a:r>
          </a:p>
          <a:p>
            <a:pPr lvl="1" eaLnBrk="1" hangingPunct="1"/>
            <a:r>
              <a:rPr lang="en-US" dirty="0" smtClean="0"/>
              <a:t>Large Risk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Statement</a:t>
            </a:r>
          </a:p>
          <a:p>
            <a:pPr lvl="1" eaLnBrk="1" hangingPunct="1"/>
            <a:r>
              <a:rPr lang="en-US" dirty="0" smtClean="0"/>
              <a:t>Constructability</a:t>
            </a:r>
          </a:p>
          <a:p>
            <a:pPr lvl="1" eaLnBrk="1" hangingPunct="1"/>
            <a:r>
              <a:rPr lang="en-US" dirty="0" smtClean="0"/>
              <a:t>Schedule</a:t>
            </a:r>
          </a:p>
          <a:p>
            <a:pPr lvl="1" eaLnBrk="1" hangingPunct="1"/>
            <a:r>
              <a:rPr lang="en-US" dirty="0" smtClean="0"/>
              <a:t>Cost</a:t>
            </a:r>
          </a:p>
          <a:p>
            <a:pPr lvl="1" eaLnBrk="1" hangingPunct="1"/>
            <a:r>
              <a:rPr lang="en-US" dirty="0" smtClean="0"/>
              <a:t>Structural Integrity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Goal</a:t>
            </a:r>
          </a:p>
          <a:p>
            <a:pPr lvl="1" eaLnBrk="1" hangingPunct="1"/>
            <a:r>
              <a:rPr lang="en-US" dirty="0" smtClean="0"/>
              <a:t>Locate marginal and problematic areas to provide better information to the GC and MEP designers to mitigate risk.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6" name="Picture 5" descr="new floor pla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199" y="1752600"/>
            <a:ext cx="41545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Research</a:t>
            </a:r>
          </a:p>
          <a:p>
            <a:pPr lvl="1" eaLnBrk="1" hangingPunct="1"/>
            <a:r>
              <a:rPr lang="en-US" dirty="0" smtClean="0"/>
              <a:t>Each bathroom has 3-9 penetrations, often 6-12 in group</a:t>
            </a:r>
          </a:p>
          <a:p>
            <a:pPr lvl="1" eaLnBrk="1" hangingPunct="1"/>
            <a:r>
              <a:rPr lang="en-US" dirty="0" smtClean="0"/>
              <a:t>GPR ineffective</a:t>
            </a:r>
          </a:p>
          <a:p>
            <a:pPr lvl="1" eaLnBrk="1" hangingPunct="1"/>
            <a:r>
              <a:rPr lang="en-US" dirty="0" smtClean="0"/>
              <a:t>Reinforcement</a:t>
            </a:r>
          </a:p>
          <a:p>
            <a:pPr lvl="2" eaLnBrk="1" hangingPunct="1"/>
            <a:r>
              <a:rPr lang="en-US" dirty="0" smtClean="0"/>
              <a:t>Carbon Fiber Reinforced  Polymer (CFRP)</a:t>
            </a:r>
          </a:p>
          <a:p>
            <a:pPr lvl="2" eaLnBrk="1" hangingPunct="1"/>
            <a:r>
              <a:rPr lang="en-US" dirty="0" smtClean="0"/>
              <a:t>Large strength gains, minimal stiffness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Statement</a:t>
            </a:r>
          </a:p>
          <a:p>
            <a:pPr lvl="1" eaLnBrk="1" hangingPunct="1"/>
            <a:r>
              <a:rPr lang="en-US" dirty="0" smtClean="0"/>
              <a:t>Constructability</a:t>
            </a:r>
          </a:p>
          <a:p>
            <a:pPr lvl="1" eaLnBrk="1" hangingPunct="1"/>
            <a:r>
              <a:rPr lang="en-US" dirty="0" smtClean="0"/>
              <a:t>Schedule</a:t>
            </a:r>
          </a:p>
          <a:p>
            <a:pPr lvl="1" eaLnBrk="1" hangingPunct="1"/>
            <a:r>
              <a:rPr lang="en-US" dirty="0" smtClean="0"/>
              <a:t>Cost</a:t>
            </a:r>
          </a:p>
          <a:p>
            <a:pPr lvl="1" eaLnBrk="1" hangingPunct="1"/>
            <a:r>
              <a:rPr lang="en-US" dirty="0" smtClean="0"/>
              <a:t>Structural Integrity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Goal</a:t>
            </a:r>
          </a:p>
          <a:p>
            <a:pPr lvl="1" eaLnBrk="1" hangingPunct="1"/>
            <a:r>
              <a:rPr lang="en-US" dirty="0" smtClean="0"/>
              <a:t>Locate marginal and problematic areas to provide better information to the GC and MEP designers to mitigate risk.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6" name="Picture 5" descr="new floor pla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199" y="1752600"/>
            <a:ext cx="41545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rol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3487400" y="4343400"/>
            <a:ext cx="2106633" cy="1080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cfrp instal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134600" y="4267200"/>
            <a:ext cx="2174240" cy="13830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Research</a:t>
            </a:r>
          </a:p>
          <a:p>
            <a:pPr lvl="1" eaLnBrk="1" hangingPunct="1"/>
            <a:r>
              <a:rPr lang="en-US" dirty="0" smtClean="0"/>
              <a:t>Each bathroom has 3-9 penetrations, often 6-12 in group</a:t>
            </a:r>
          </a:p>
          <a:p>
            <a:pPr lvl="1" eaLnBrk="1" hangingPunct="1"/>
            <a:r>
              <a:rPr lang="en-US" dirty="0" smtClean="0"/>
              <a:t>GPR ineffective</a:t>
            </a:r>
          </a:p>
          <a:p>
            <a:pPr lvl="1" eaLnBrk="1" hangingPunct="1"/>
            <a:r>
              <a:rPr lang="en-US" dirty="0" smtClean="0"/>
              <a:t>Reinforcement</a:t>
            </a:r>
          </a:p>
          <a:p>
            <a:pPr lvl="2" eaLnBrk="1" hangingPunct="1"/>
            <a:r>
              <a:rPr lang="en-US" dirty="0" smtClean="0"/>
              <a:t>Carbon Fiber Reinforced  Polymer (CFRP)</a:t>
            </a:r>
          </a:p>
          <a:p>
            <a:pPr lvl="2" eaLnBrk="1" hangingPunct="1"/>
            <a:r>
              <a:rPr lang="en-US" dirty="0" smtClean="0"/>
              <a:t>Large strength gains, minimal stiffness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Constructability</a:t>
            </a:r>
          </a:p>
          <a:p>
            <a:pPr lvl="1" eaLnBrk="1" hangingPunct="1"/>
            <a:r>
              <a:rPr lang="en-US" dirty="0" smtClean="0"/>
              <a:t>Do first, check second</a:t>
            </a:r>
          </a:p>
          <a:p>
            <a:pPr lvl="1" eaLnBrk="1" hangingPunct="1"/>
            <a:r>
              <a:rPr lang="en-US" dirty="0" smtClean="0"/>
              <a:t>Rework</a:t>
            </a:r>
          </a:p>
          <a:p>
            <a:pPr lvl="1" eaLnBrk="1" hangingPunct="1"/>
            <a:r>
              <a:rPr lang="en-US" dirty="0" smtClean="0"/>
              <a:t>Coordination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7" name="Picture 6" descr="rol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487400" y="4343400"/>
            <a:ext cx="2106633" cy="1080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cfrp instal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34600" y="4267200"/>
            <a:ext cx="2174240" cy="13830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Schedule</a:t>
            </a:r>
          </a:p>
          <a:p>
            <a:pPr lvl="1" eaLnBrk="1" hangingPunct="1"/>
            <a:r>
              <a:rPr lang="en-US" dirty="0" smtClean="0"/>
              <a:t>Rough in of MEP and framing complete</a:t>
            </a:r>
          </a:p>
          <a:p>
            <a:pPr lvl="1" eaLnBrk="1" hangingPunct="1"/>
            <a:r>
              <a:rPr lang="en-US" dirty="0" smtClean="0"/>
              <a:t>CFRP </a:t>
            </a:r>
          </a:p>
          <a:p>
            <a:pPr lvl="2" eaLnBrk="1" hangingPunct="1"/>
            <a:r>
              <a:rPr lang="en-US" dirty="0" smtClean="0"/>
              <a:t>requires large lay down area</a:t>
            </a:r>
          </a:p>
          <a:p>
            <a:pPr lvl="2" eaLnBrk="1" hangingPunct="1"/>
            <a:r>
              <a:rPr lang="en-US" dirty="0" smtClean="0"/>
              <a:t>Takes 2-7 days to install</a:t>
            </a:r>
          </a:p>
          <a:p>
            <a:pPr lvl="1" eaLnBrk="1" hangingPunct="1"/>
            <a:r>
              <a:rPr lang="en-US" dirty="0" smtClean="0"/>
              <a:t>About a 3 week delay by process</a:t>
            </a:r>
          </a:p>
          <a:p>
            <a:pPr lvl="1" eaLnBrk="1" hangingPunct="1"/>
            <a:r>
              <a:rPr lang="en-US" dirty="0" smtClean="0"/>
              <a:t>Fireproofing</a:t>
            </a:r>
          </a:p>
          <a:p>
            <a:pPr lvl="2" eaLnBrk="1" hangingPunct="1"/>
            <a:r>
              <a:rPr lang="en-US" dirty="0" smtClean="0"/>
              <a:t>Overlooked</a:t>
            </a:r>
          </a:p>
          <a:p>
            <a:pPr lvl="2" eaLnBrk="1" hangingPunct="1"/>
            <a:r>
              <a:rPr lang="en-US" dirty="0" smtClean="0"/>
              <a:t>Postponed inspections</a:t>
            </a:r>
          </a:p>
          <a:p>
            <a:pPr lvl="2" eaLnBrk="1" hangingPunct="1"/>
            <a:r>
              <a:rPr lang="en-US" dirty="0" smtClean="0"/>
              <a:t>Rework of installed drywall</a:t>
            </a:r>
          </a:p>
          <a:p>
            <a:pPr lvl="2" eaLnBrk="1" hangingPunct="1"/>
            <a:r>
              <a:rPr lang="en-US" dirty="0" smtClean="0"/>
              <a:t>Delayed drywall 2 weeks</a:t>
            </a:r>
          </a:p>
          <a:p>
            <a:pPr lvl="2"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</a:t>
            </a:r>
          </a:p>
          <a:p>
            <a:pPr lvl="1" eaLnBrk="1" hangingPunct="1"/>
            <a:r>
              <a:rPr lang="en-US" dirty="0" smtClean="0"/>
              <a:t>CFRP</a:t>
            </a:r>
          </a:p>
          <a:p>
            <a:pPr lvl="2" eaLnBrk="1" hangingPunct="1"/>
            <a:r>
              <a:rPr lang="en-US" dirty="0" smtClean="0"/>
              <a:t>~$50/</a:t>
            </a:r>
            <a:r>
              <a:rPr lang="en-US" dirty="0" err="1" smtClean="0"/>
              <a:t>sf</a:t>
            </a:r>
            <a:r>
              <a:rPr lang="en-US" dirty="0" smtClean="0"/>
              <a:t>, 840 </a:t>
            </a:r>
            <a:r>
              <a:rPr lang="en-US" dirty="0" err="1" smtClean="0"/>
              <a:t>sf</a:t>
            </a:r>
            <a:r>
              <a:rPr lang="en-US" dirty="0" smtClean="0"/>
              <a:t>, $42,000</a:t>
            </a:r>
          </a:p>
          <a:p>
            <a:pPr lvl="1" eaLnBrk="1" hangingPunct="1"/>
            <a:r>
              <a:rPr lang="en-US" dirty="0" smtClean="0"/>
              <a:t>Survey</a:t>
            </a:r>
          </a:p>
          <a:p>
            <a:pPr lvl="2" eaLnBrk="1" hangingPunct="1"/>
            <a:r>
              <a:rPr lang="en-US" dirty="0" smtClean="0"/>
              <a:t>$30,000</a:t>
            </a:r>
          </a:p>
          <a:p>
            <a:pPr lvl="1" eaLnBrk="1" hangingPunct="1"/>
            <a:r>
              <a:rPr lang="en-US" dirty="0" smtClean="0"/>
              <a:t>GC Review of penetrations</a:t>
            </a:r>
          </a:p>
          <a:p>
            <a:pPr lvl="2" eaLnBrk="1" hangingPunct="1"/>
            <a:r>
              <a:rPr lang="en-US" dirty="0" smtClean="0"/>
              <a:t>$8,000</a:t>
            </a:r>
          </a:p>
          <a:p>
            <a:pPr lvl="1" eaLnBrk="1" hangingPunct="1"/>
            <a:r>
              <a:rPr lang="en-US" dirty="0" smtClean="0"/>
              <a:t>Fireproofing</a:t>
            </a:r>
          </a:p>
          <a:p>
            <a:pPr lvl="2" eaLnBrk="1" hangingPunct="1"/>
            <a:r>
              <a:rPr lang="en-US" dirty="0" smtClean="0"/>
              <a:t>$21,000</a:t>
            </a:r>
          </a:p>
          <a:p>
            <a:pPr lvl="2" eaLnBrk="1" hangingPunct="1"/>
            <a:r>
              <a:rPr lang="en-US" dirty="0" smtClean="0"/>
              <a:t>Rework $25,000</a:t>
            </a:r>
          </a:p>
          <a:p>
            <a:pPr lvl="1" eaLnBrk="1" hangingPunct="1"/>
            <a:r>
              <a:rPr lang="en-US" dirty="0" smtClean="0"/>
              <a:t>Over $120,000 for CFRP process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9" name="Picture 8" descr="IMG_02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400" y="1676400"/>
            <a:ext cx="2333625" cy="174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C:\Users\Chris\AppData\Local\Temp\msohtmlclip1\01\clip_image00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0" y="3124200"/>
            <a:ext cx="300502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6200" y="4267200"/>
            <a:ext cx="2371725" cy="15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6599" y="1752599"/>
            <a:ext cx="6096001" cy="387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9278600" y="33528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00206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4035" name="AutoShape 3"/>
          <p:cNvCxnSpPr>
            <a:cxnSpLocks noChangeShapeType="1"/>
          </p:cNvCxnSpPr>
          <p:nvPr/>
        </p:nvCxnSpPr>
        <p:spPr bwMode="auto">
          <a:xfrm rot="5400000" flipH="1" flipV="1">
            <a:off x="19431000" y="2362200"/>
            <a:ext cx="15240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036" name="AutoShape 4"/>
          <p:cNvCxnSpPr>
            <a:cxnSpLocks noChangeShapeType="1"/>
          </p:cNvCxnSpPr>
          <p:nvPr/>
        </p:nvCxnSpPr>
        <p:spPr bwMode="auto">
          <a:xfrm rot="16200000" flipH="1">
            <a:off x="19507200" y="4495800"/>
            <a:ext cx="13716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45400" y="1752600"/>
            <a:ext cx="2438400" cy="37116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Content Placeholder 3"/>
          <p:cNvSpPr>
            <a:spLocks noGrp="1"/>
          </p:cNvSpPr>
          <p:nvPr>
            <p:ph idx="12"/>
          </p:nvPr>
        </p:nvSpPr>
        <p:spPr>
          <a:xfrm>
            <a:off x="9525000" y="1828800"/>
            <a:ext cx="8229600" cy="3886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Preconstruction Structural Analysis</a:t>
            </a:r>
          </a:p>
          <a:p>
            <a:pPr lvl="2" eaLnBrk="1" hangingPunct="1"/>
            <a:r>
              <a:rPr lang="en-US" dirty="0" smtClean="0"/>
              <a:t>Look at single frame</a:t>
            </a:r>
          </a:p>
          <a:p>
            <a:pPr lvl="2" eaLnBrk="1" hangingPunct="1"/>
            <a:r>
              <a:rPr lang="en-US" dirty="0" smtClean="0"/>
              <a:t>Could be extended to entire slab</a:t>
            </a:r>
          </a:p>
          <a:p>
            <a:pPr lvl="2" eaLnBrk="1" hangingPunct="1"/>
            <a:r>
              <a:rPr lang="en-US" dirty="0" smtClean="0"/>
              <a:t>Uses direct design method to determine reinforcement requirements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Existing Use</a:t>
            </a:r>
          </a:p>
          <a:p>
            <a:pPr lvl="2" eaLnBrk="1" hangingPunct="1"/>
            <a:r>
              <a:rPr lang="en-US" dirty="0" smtClean="0"/>
              <a:t>100 </a:t>
            </a:r>
            <a:r>
              <a:rPr lang="en-US" dirty="0" err="1" smtClean="0"/>
              <a:t>psf</a:t>
            </a:r>
            <a:r>
              <a:rPr lang="en-US" dirty="0" smtClean="0"/>
              <a:t> live load</a:t>
            </a:r>
          </a:p>
          <a:p>
            <a:pPr lvl="2" eaLnBrk="1" hangingPunct="1"/>
            <a:r>
              <a:rPr lang="en-US" dirty="0" smtClean="0"/>
              <a:t>20’ x 20’ bays</a:t>
            </a:r>
          </a:p>
          <a:p>
            <a:pPr lvl="2" eaLnBrk="1" hangingPunct="1"/>
            <a:r>
              <a:rPr lang="en-US" dirty="0" smtClean="0"/>
              <a:t>20” x 20” columns</a:t>
            </a:r>
          </a:p>
          <a:p>
            <a:pPr lvl="2" eaLnBrk="1" hangingPunct="1"/>
            <a:r>
              <a:rPr lang="en-US" dirty="0" smtClean="0"/>
              <a:t>10” slab</a:t>
            </a:r>
          </a:p>
          <a:p>
            <a:pPr lvl="2" eaLnBrk="1" hangingPunct="1"/>
            <a:r>
              <a:rPr lang="en-US" dirty="0" smtClean="0"/>
              <a:t>5000 psi concrete (125 </a:t>
            </a:r>
            <a:r>
              <a:rPr lang="en-US" dirty="0" err="1" smtClean="0"/>
              <a:t>psf</a:t>
            </a:r>
            <a:r>
              <a:rPr lang="en-US" dirty="0" smtClean="0"/>
              <a:t> dl)</a:t>
            </a:r>
          </a:p>
          <a:p>
            <a:pPr lvl="2" eaLnBrk="1" hangingPunct="1"/>
            <a:r>
              <a:rPr lang="en-US" dirty="0" smtClean="0"/>
              <a:t>#4 rebar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6599" y="1752599"/>
            <a:ext cx="6096001" cy="387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9278600" y="33528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00206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4035" name="AutoShape 3"/>
          <p:cNvCxnSpPr>
            <a:cxnSpLocks noChangeShapeType="1"/>
          </p:cNvCxnSpPr>
          <p:nvPr/>
        </p:nvCxnSpPr>
        <p:spPr bwMode="auto">
          <a:xfrm rot="5400000" flipH="1" flipV="1">
            <a:off x="19431000" y="2362200"/>
            <a:ext cx="15240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036" name="AutoShape 4"/>
          <p:cNvCxnSpPr>
            <a:cxnSpLocks noChangeShapeType="1"/>
          </p:cNvCxnSpPr>
          <p:nvPr/>
        </p:nvCxnSpPr>
        <p:spPr bwMode="auto">
          <a:xfrm rot="16200000" flipH="1">
            <a:off x="19507200" y="4495800"/>
            <a:ext cx="13716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45400" y="1752600"/>
            <a:ext cx="2438400" cy="37116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Existing Use</a:t>
            </a:r>
          </a:p>
          <a:p>
            <a:pPr lvl="2" eaLnBrk="1" hangingPunct="1"/>
            <a:r>
              <a:rPr lang="en-US" dirty="0" smtClean="0"/>
              <a:t>100 </a:t>
            </a:r>
            <a:r>
              <a:rPr lang="en-US" dirty="0" err="1" smtClean="0"/>
              <a:t>psf</a:t>
            </a:r>
            <a:r>
              <a:rPr lang="en-US" dirty="0" smtClean="0"/>
              <a:t> live load</a:t>
            </a:r>
          </a:p>
          <a:p>
            <a:pPr lvl="2" eaLnBrk="1" hangingPunct="1"/>
            <a:r>
              <a:rPr lang="en-US" dirty="0" smtClean="0"/>
              <a:t>20’ x 20’ bays</a:t>
            </a:r>
          </a:p>
          <a:p>
            <a:pPr lvl="2" eaLnBrk="1" hangingPunct="1"/>
            <a:r>
              <a:rPr lang="en-US" dirty="0" smtClean="0"/>
              <a:t>20” x 20” columns</a:t>
            </a:r>
          </a:p>
          <a:p>
            <a:pPr lvl="2" eaLnBrk="1" hangingPunct="1"/>
            <a:r>
              <a:rPr lang="en-US" dirty="0" smtClean="0"/>
              <a:t>10” slab</a:t>
            </a:r>
          </a:p>
          <a:p>
            <a:pPr lvl="2" eaLnBrk="1" hangingPunct="1"/>
            <a:r>
              <a:rPr lang="en-US" dirty="0" smtClean="0"/>
              <a:t>5000 psi concrete (125 </a:t>
            </a:r>
            <a:r>
              <a:rPr lang="en-US" dirty="0" err="1" smtClean="0"/>
              <a:t>psf</a:t>
            </a:r>
            <a:r>
              <a:rPr lang="en-US" dirty="0" smtClean="0"/>
              <a:t> dl)</a:t>
            </a:r>
          </a:p>
          <a:p>
            <a:pPr lvl="2" eaLnBrk="1" hangingPunct="1"/>
            <a:r>
              <a:rPr lang="en-US" dirty="0" smtClean="0"/>
              <a:t>#4 rebar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440401" y="1752601"/>
          <a:ext cx="8763001" cy="2555815"/>
        </p:xfrm>
        <a:graphic>
          <a:graphicData uri="http://schemas.openxmlformats.org/drawingml/2006/table">
            <a:tbl>
              <a:tblPr/>
              <a:tblGrid>
                <a:gridCol w="872664"/>
                <a:gridCol w="909025"/>
                <a:gridCol w="872664"/>
                <a:gridCol w="872664"/>
                <a:gridCol w="872664"/>
                <a:gridCol w="872664"/>
                <a:gridCol w="872664"/>
                <a:gridCol w="872664"/>
                <a:gridCol w="872664"/>
                <a:gridCol w="872664"/>
              </a:tblGrid>
              <a:tr h="827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Width (ft)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(ft)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(ft)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-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Mom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(-M)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(-M)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+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Mom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(+M)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(+M)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-182.34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-136.76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-45.59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135.45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81.27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54.18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63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67.73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40.64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27.09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-91.17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-68.38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-22.79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-182.34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-136.76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-45.59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135.45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81.27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54.18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759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67.73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40.64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27.09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-91.17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-68.38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-22.79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8440400" y="25908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440400" y="34290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440401" y="1752601"/>
          <a:ext cx="8763001" cy="2555815"/>
        </p:xfrm>
        <a:graphic>
          <a:graphicData uri="http://schemas.openxmlformats.org/drawingml/2006/table">
            <a:tbl>
              <a:tblPr/>
              <a:tblGrid>
                <a:gridCol w="872664"/>
                <a:gridCol w="909025"/>
                <a:gridCol w="872664"/>
                <a:gridCol w="872664"/>
                <a:gridCol w="872664"/>
                <a:gridCol w="872664"/>
                <a:gridCol w="872664"/>
                <a:gridCol w="872664"/>
                <a:gridCol w="872664"/>
                <a:gridCol w="872664"/>
              </a:tblGrid>
              <a:tr h="827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Width (ft)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(ft)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(ft)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-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Mom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(-M)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(-M)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+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Mom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(+M)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(+M)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-182.34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-136.76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-45.59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135.45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81.27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54.18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63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67.73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40.64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27.09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-91.17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-68.38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-22.79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-182.34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-136.76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-45.59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135.45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81.27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54.18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759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-33.86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67.73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40.64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27.09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-91.17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-68.38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-22.79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175" marR="9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8440400" y="25908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440400" y="34290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220200" y="1676400"/>
          <a:ext cx="4343399" cy="3914817"/>
        </p:xfrm>
        <a:graphic>
          <a:graphicData uri="http://schemas.openxmlformats.org/drawingml/2006/table">
            <a:tbl>
              <a:tblPr/>
              <a:tblGrid>
                <a:gridCol w="533400"/>
                <a:gridCol w="2096540"/>
                <a:gridCol w="774558"/>
                <a:gridCol w="774558"/>
                <a:gridCol w="164343"/>
              </a:tblGrid>
              <a:tr h="23043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CS (Will Use #4 Bars)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436">
                <a:tc gridSpan="2"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-136.76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81.27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0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-151.95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90.30185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286.6957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170.3792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0.0028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3.9875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2.233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19.9375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11.165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868401" y="1676400"/>
          <a:ext cx="4344338" cy="3886200"/>
        </p:xfrm>
        <a:graphic>
          <a:graphicData uri="http://schemas.openxmlformats.org/drawingml/2006/table">
            <a:tbl>
              <a:tblPr/>
              <a:tblGrid>
                <a:gridCol w="533399"/>
                <a:gridCol w="2095583"/>
                <a:gridCol w="774225"/>
                <a:gridCol w="774225"/>
                <a:gridCol w="166906"/>
              </a:tblGrid>
              <a:tr h="24591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MS (Will Use #4 Bars)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277">
                <a:tc gridSpan="2">
                  <a:txBody>
                    <a:bodyPr/>
                    <a:lstStyle/>
                    <a:p>
                      <a:endParaRPr lang="en-US" sz="1300" dirty="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-45.59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54.18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-50.6501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60.20123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95.56524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113.5861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1.276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1.51525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7.57625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1811000" y="48768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221200" y="4800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220200" y="1676400"/>
          <a:ext cx="4343399" cy="3884204"/>
        </p:xfrm>
        <a:graphic>
          <a:graphicData uri="http://schemas.openxmlformats.org/drawingml/2006/table">
            <a:tbl>
              <a:tblPr/>
              <a:tblGrid>
                <a:gridCol w="533400"/>
                <a:gridCol w="2096540"/>
                <a:gridCol w="774558"/>
                <a:gridCol w="774558"/>
                <a:gridCol w="164343"/>
              </a:tblGrid>
              <a:tr h="23043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CS (Will Use #4 Bars)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436">
                <a:tc gridSpan="2"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-136.76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81.27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0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-151.95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90.30185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286.6957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170.3792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0.0028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3.9875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2.233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19.9375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11.165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55" marR="682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868401" y="1676400"/>
          <a:ext cx="4344338" cy="3886200"/>
        </p:xfrm>
        <a:graphic>
          <a:graphicData uri="http://schemas.openxmlformats.org/drawingml/2006/table">
            <a:tbl>
              <a:tblPr/>
              <a:tblGrid>
                <a:gridCol w="533399"/>
                <a:gridCol w="2095583"/>
                <a:gridCol w="774225"/>
                <a:gridCol w="774225"/>
                <a:gridCol w="166906"/>
              </a:tblGrid>
              <a:tr h="24591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MS (Will Use #4 Bars)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277">
                <a:tc gridSpan="2"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-45.59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54.18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-50.6501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60.20123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95.56524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113.5861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1.276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1.51525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7.57625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5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53" marR="707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1811000" y="48768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221200" y="4800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5400" y="1676400"/>
            <a:ext cx="49938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21259800" y="3581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21031200" y="2743200"/>
            <a:ext cx="381000" cy="381000"/>
          </a:xfrm>
          <a:prstGeom prst="ellipse">
            <a:avLst/>
          </a:prstGeom>
          <a:noFill/>
          <a:ln w="38100">
            <a:solidFill>
              <a:srgbClr val="204D8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20802600" y="3886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22631400" y="3886200"/>
            <a:ext cx="381000" cy="381000"/>
          </a:xfrm>
          <a:prstGeom prst="ellipse">
            <a:avLst/>
          </a:prstGeom>
          <a:noFill/>
          <a:ln w="38100">
            <a:solidFill>
              <a:srgbClr val="204D8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9601200" y="1828800"/>
            <a:ext cx="8229600" cy="3886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Crystal Plaza II Overview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Consolidation of Slab Penetrations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Structural conditions, resolutions, recommendations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Building Integrated Solar Energy System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Peak Demand Shift and Demand Response Programs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8204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DA65"/>
                </a:solidFill>
                <a:latin typeface="Georgia" pitchFamily="18" charset="0"/>
              </a:rPr>
              <a:t>Presentation Outline</a:t>
            </a: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New Use</a:t>
            </a:r>
          </a:p>
          <a:p>
            <a:pPr lvl="2" eaLnBrk="1" hangingPunct="1"/>
            <a:r>
              <a:rPr lang="en-US" b="1" dirty="0" smtClean="0"/>
              <a:t>40 </a:t>
            </a:r>
            <a:r>
              <a:rPr lang="en-US" b="1" dirty="0" err="1" smtClean="0"/>
              <a:t>psf</a:t>
            </a:r>
            <a:r>
              <a:rPr lang="en-US" b="1" dirty="0" smtClean="0"/>
              <a:t> live load, 10 </a:t>
            </a:r>
            <a:r>
              <a:rPr lang="en-US" b="1" dirty="0" err="1" smtClean="0"/>
              <a:t>psf</a:t>
            </a:r>
            <a:r>
              <a:rPr lang="en-US" b="1" dirty="0" smtClean="0"/>
              <a:t> dead load</a:t>
            </a:r>
          </a:p>
          <a:p>
            <a:pPr lvl="2" eaLnBrk="1" hangingPunct="1"/>
            <a:r>
              <a:rPr lang="en-US" dirty="0" smtClean="0"/>
              <a:t>20’ x 20’ bays</a:t>
            </a:r>
          </a:p>
          <a:p>
            <a:pPr lvl="2" eaLnBrk="1" hangingPunct="1"/>
            <a:r>
              <a:rPr lang="en-US" dirty="0" smtClean="0"/>
              <a:t>20” x 20” columns</a:t>
            </a:r>
          </a:p>
          <a:p>
            <a:pPr lvl="2" eaLnBrk="1" hangingPunct="1"/>
            <a:r>
              <a:rPr lang="en-US" dirty="0" smtClean="0"/>
              <a:t>10” slab</a:t>
            </a:r>
          </a:p>
          <a:p>
            <a:pPr lvl="2" eaLnBrk="1" hangingPunct="1"/>
            <a:r>
              <a:rPr lang="en-US" dirty="0" smtClean="0"/>
              <a:t>5000 psi concrete (125 </a:t>
            </a:r>
            <a:r>
              <a:rPr lang="en-US" dirty="0" err="1" smtClean="0"/>
              <a:t>psf</a:t>
            </a:r>
            <a:r>
              <a:rPr lang="en-US" dirty="0" smtClean="0"/>
              <a:t> dl)</a:t>
            </a:r>
          </a:p>
          <a:p>
            <a:pPr lvl="2" eaLnBrk="1" hangingPunct="1"/>
            <a:r>
              <a:rPr lang="en-US" dirty="0" smtClean="0"/>
              <a:t>#4 rebar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6599" y="1752599"/>
            <a:ext cx="6096001" cy="387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9278600" y="33528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00206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4035" name="AutoShape 3"/>
          <p:cNvCxnSpPr>
            <a:cxnSpLocks noChangeShapeType="1"/>
          </p:cNvCxnSpPr>
          <p:nvPr/>
        </p:nvCxnSpPr>
        <p:spPr bwMode="auto">
          <a:xfrm rot="5400000" flipH="1" flipV="1">
            <a:off x="19431000" y="2362200"/>
            <a:ext cx="15240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036" name="AutoShape 4"/>
          <p:cNvCxnSpPr>
            <a:cxnSpLocks noChangeShapeType="1"/>
          </p:cNvCxnSpPr>
          <p:nvPr/>
        </p:nvCxnSpPr>
        <p:spPr bwMode="auto">
          <a:xfrm rot="16200000" flipH="1">
            <a:off x="19507200" y="4495800"/>
            <a:ext cx="13716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45400" y="1752600"/>
            <a:ext cx="2438400" cy="37116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443451" y="1752600"/>
          <a:ext cx="8759949" cy="2560319"/>
        </p:xfrm>
        <a:graphic>
          <a:graphicData uri="http://schemas.openxmlformats.org/drawingml/2006/table">
            <a:tbl>
              <a:tblPr/>
              <a:tblGrid>
                <a:gridCol w="872360"/>
                <a:gridCol w="908709"/>
                <a:gridCol w="872360"/>
                <a:gridCol w="872360"/>
                <a:gridCol w="872360"/>
                <a:gridCol w="872360"/>
                <a:gridCol w="872360"/>
                <a:gridCol w="872360"/>
                <a:gridCol w="872360"/>
                <a:gridCol w="872360"/>
              </a:tblGrid>
              <a:tr h="82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Width (ft)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(ft)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(ft)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- Moment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(-M)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(-M)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+ Moment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(+M)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(+M)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-132.93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-99.70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-33.23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59.25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39.50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68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49.37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29.62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-66.47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-49.85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-16.62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-132.93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-99.70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-33.23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59.25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39.50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764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49.37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29.62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-66.47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-49.85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-16.62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440400" y="25908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440400" y="34290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idx="12"/>
          </p:nvPr>
        </p:nvSpPr>
        <p:spPr>
          <a:xfrm>
            <a:off x="9525000" y="1828800"/>
            <a:ext cx="8229600" cy="3886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New Use</a:t>
            </a:r>
          </a:p>
          <a:p>
            <a:pPr lvl="2" eaLnBrk="1" hangingPunct="1"/>
            <a:r>
              <a:rPr lang="en-US" b="1" dirty="0" smtClean="0"/>
              <a:t>40 </a:t>
            </a:r>
            <a:r>
              <a:rPr lang="en-US" b="1" dirty="0" err="1" smtClean="0"/>
              <a:t>psf</a:t>
            </a:r>
            <a:r>
              <a:rPr lang="en-US" b="1" dirty="0" smtClean="0"/>
              <a:t> live load, 10 </a:t>
            </a:r>
            <a:r>
              <a:rPr lang="en-US" b="1" dirty="0" err="1" smtClean="0"/>
              <a:t>psf</a:t>
            </a:r>
            <a:r>
              <a:rPr lang="en-US" b="1" dirty="0" smtClean="0"/>
              <a:t> dead load</a:t>
            </a:r>
          </a:p>
          <a:p>
            <a:pPr lvl="2" eaLnBrk="1" hangingPunct="1"/>
            <a:r>
              <a:rPr lang="en-US" dirty="0" smtClean="0"/>
              <a:t>20’ x 20’ bays</a:t>
            </a:r>
          </a:p>
          <a:p>
            <a:pPr lvl="2" eaLnBrk="1" hangingPunct="1"/>
            <a:r>
              <a:rPr lang="en-US" dirty="0" smtClean="0"/>
              <a:t>20” x 20” columns</a:t>
            </a:r>
          </a:p>
          <a:p>
            <a:pPr lvl="2" eaLnBrk="1" hangingPunct="1"/>
            <a:r>
              <a:rPr lang="en-US" dirty="0" smtClean="0"/>
              <a:t>10” slab</a:t>
            </a:r>
          </a:p>
          <a:p>
            <a:pPr lvl="2" eaLnBrk="1" hangingPunct="1"/>
            <a:r>
              <a:rPr lang="en-US" dirty="0" smtClean="0"/>
              <a:t>5000 psi concrete (125 </a:t>
            </a:r>
            <a:r>
              <a:rPr lang="en-US" dirty="0" err="1" smtClean="0"/>
              <a:t>psf</a:t>
            </a:r>
            <a:r>
              <a:rPr lang="en-US" dirty="0" smtClean="0"/>
              <a:t> dl)</a:t>
            </a:r>
          </a:p>
          <a:p>
            <a:pPr lvl="2" eaLnBrk="1" hangingPunct="1"/>
            <a:r>
              <a:rPr lang="en-US" dirty="0" smtClean="0"/>
              <a:t>#4 rebar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8443451" y="1752600"/>
          <a:ext cx="8759949" cy="2560319"/>
        </p:xfrm>
        <a:graphic>
          <a:graphicData uri="http://schemas.openxmlformats.org/drawingml/2006/table">
            <a:tbl>
              <a:tblPr/>
              <a:tblGrid>
                <a:gridCol w="872360"/>
                <a:gridCol w="908709"/>
                <a:gridCol w="872360"/>
                <a:gridCol w="872360"/>
                <a:gridCol w="872360"/>
                <a:gridCol w="872360"/>
                <a:gridCol w="872360"/>
                <a:gridCol w="872360"/>
                <a:gridCol w="872360"/>
                <a:gridCol w="872360"/>
              </a:tblGrid>
              <a:tr h="82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Width (ft)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(ft)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(ft)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- Moment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(-M)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(-M)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+ Moment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 (+M)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 (+M)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-132.93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-99.70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-33.23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59.25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39.50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68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49.37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29.62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-66.47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-49.85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-16.62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-132.93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-99.70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-33.23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59.25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39.50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764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-24.69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49.37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29.62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19.75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-66.47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-49.85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-16.62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440400" y="25908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440400" y="3429000"/>
            <a:ext cx="876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220200" y="1676400"/>
          <a:ext cx="4343399" cy="3886202"/>
        </p:xfrm>
        <a:graphic>
          <a:graphicData uri="http://schemas.openxmlformats.org/drawingml/2006/table">
            <a:tbl>
              <a:tblPr/>
              <a:tblGrid>
                <a:gridCol w="533400"/>
                <a:gridCol w="2097657"/>
                <a:gridCol w="774888"/>
                <a:gridCol w="774888"/>
                <a:gridCol w="162566"/>
              </a:tblGrid>
              <a:tr h="24247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CS (Will Use #4 Bars)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067">
                <a:tc gridSpan="2"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-99.70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-110.777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65.83296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209.0104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124.2119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0.0036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0.0021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2.871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1.67475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14.355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8.37375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3868400" y="1676400"/>
          <a:ext cx="4343401" cy="3886202"/>
        </p:xfrm>
        <a:graphic>
          <a:graphicData uri="http://schemas.openxmlformats.org/drawingml/2006/table">
            <a:tbl>
              <a:tblPr/>
              <a:tblGrid>
                <a:gridCol w="533400"/>
                <a:gridCol w="2099558"/>
                <a:gridCol w="774290"/>
                <a:gridCol w="774290"/>
                <a:gridCol w="161863"/>
              </a:tblGrid>
              <a:tr h="24247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MS (Will Use #4 Bars)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067">
                <a:tc gridSpan="2"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-33.23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39.50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-36.9255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43.88864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69.67015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82.80794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0.957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1.1165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4.785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5.5825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1734800" y="4800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297400" y="50292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220200" y="1676400"/>
          <a:ext cx="4343399" cy="3886202"/>
        </p:xfrm>
        <a:graphic>
          <a:graphicData uri="http://schemas.openxmlformats.org/drawingml/2006/table">
            <a:tbl>
              <a:tblPr/>
              <a:tblGrid>
                <a:gridCol w="533400"/>
                <a:gridCol w="2097657"/>
                <a:gridCol w="774888"/>
                <a:gridCol w="774888"/>
                <a:gridCol w="162566"/>
              </a:tblGrid>
              <a:tr h="24247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CS (Will Use #4 Bars)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067">
                <a:tc gridSpan="2"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-99.70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-110.777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65.83296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209.0104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124.2119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0.0036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0.0021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2.871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1.67475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14.355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8.37375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3868400" y="1676400"/>
          <a:ext cx="4343401" cy="3886202"/>
        </p:xfrm>
        <a:graphic>
          <a:graphicData uri="http://schemas.openxmlformats.org/drawingml/2006/table">
            <a:tbl>
              <a:tblPr/>
              <a:tblGrid>
                <a:gridCol w="533400"/>
                <a:gridCol w="2099558"/>
                <a:gridCol w="774290"/>
                <a:gridCol w="774290"/>
                <a:gridCol w="161863"/>
              </a:tblGrid>
              <a:tr h="24247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Frame A Design Reinforcement For MS (Will Use #4 Bars)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067">
                <a:tc gridSpan="2"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(ft-Kip)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-33.23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39.50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 (in)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d( in)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/0.9 (ft-Kip)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-36.9255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43.88864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= M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/bd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69.67015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82.80794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ρ [Table A.5a]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 = ρbd (in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0.957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1.1165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st,min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 0.002bt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= #7 or #8 (Greater)/Abar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4.785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5.5825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Nmin = width</a:t>
                      </a:r>
                      <a:r>
                        <a:rPr lang="en-US" sz="13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/2t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7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# Bars used is greater value of 9 or 10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/>
                      </a:endParaRPr>
                    </a:p>
                  </a:txBody>
                  <a:tcPr marL="66720" marR="667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1734800" y="4800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297400" y="50292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8440400" y="1676400"/>
          <a:ext cx="8658860" cy="2133600"/>
        </p:xfrm>
        <a:graphic>
          <a:graphicData uri="http://schemas.openxmlformats.org/drawingml/2006/table">
            <a:tbl>
              <a:tblPr/>
              <a:tblGrid>
                <a:gridCol w="1049020"/>
                <a:gridCol w="932180"/>
                <a:gridCol w="774700"/>
                <a:gridCol w="1173480"/>
                <a:gridCol w="1173480"/>
                <a:gridCol w="1226820"/>
                <a:gridCol w="1082802"/>
                <a:gridCol w="1246378"/>
              </a:tblGrid>
              <a:tr h="800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 Type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Direction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Bars Required Existing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Bars Required New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Bars from Existing Drawing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Bars Removable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From Charts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From Drawing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Column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Middle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EW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Column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EW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Middle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4765000" y="2743200"/>
            <a:ext cx="1066800" cy="106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908000" y="2743200"/>
            <a:ext cx="1066800" cy="106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8440400" y="1676400"/>
          <a:ext cx="8658860" cy="2133600"/>
        </p:xfrm>
        <a:graphic>
          <a:graphicData uri="http://schemas.openxmlformats.org/drawingml/2006/table">
            <a:tbl>
              <a:tblPr/>
              <a:tblGrid>
                <a:gridCol w="1049020"/>
                <a:gridCol w="932180"/>
                <a:gridCol w="774700"/>
                <a:gridCol w="1173480"/>
                <a:gridCol w="1173480"/>
                <a:gridCol w="1226820"/>
                <a:gridCol w="1082802"/>
                <a:gridCol w="1246378"/>
              </a:tblGrid>
              <a:tr h="800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 Type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Direction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Bars Required Existing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Bars Required New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Bars from Existing Drawing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Bars Removable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From Charts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From Drawing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Column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Middle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EW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Column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EW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Middle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12" marR="960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4600" y="1600200"/>
            <a:ext cx="327355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0" y="1600200"/>
            <a:ext cx="327355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4600" y="3657600"/>
            <a:ext cx="3276600" cy="201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0" y="3581400"/>
            <a:ext cx="327355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10515600" y="25146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2420600" y="28956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10591800" y="45720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14554200" y="44958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5400000">
            <a:off x="15459074" y="2105025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Consolidation of Slab Penetrations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Structural conditions, resolutions, recommendations</a:t>
            </a:r>
            <a:endParaRPr lang="en-US" sz="1600" b="1" dirty="0" smtClean="0">
              <a:solidFill>
                <a:srgbClr val="4170A9"/>
              </a:solidFill>
            </a:endParaRP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401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Consolidation of Slab Penetrations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4600" y="1600200"/>
            <a:ext cx="327355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0" y="1600200"/>
            <a:ext cx="327355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4600" y="3657600"/>
            <a:ext cx="3276600" cy="201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0" y="3581400"/>
            <a:ext cx="327355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10515600" y="25146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2420600" y="28956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10591800" y="45720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14554200" y="4495800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5400000">
            <a:off x="15459074" y="2105025"/>
            <a:ext cx="285750" cy="19050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idx="13"/>
          </p:nvPr>
        </p:nvSpPr>
        <p:spPr>
          <a:xfrm>
            <a:off x="18745200" y="18288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  <a:p>
            <a:pPr lvl="1" eaLnBrk="1" hangingPunct="1"/>
            <a:r>
              <a:rPr lang="en-US" dirty="0" smtClean="0"/>
              <a:t>Use preconstruction structural analysis to locate problematic areas</a:t>
            </a:r>
          </a:p>
          <a:p>
            <a:pPr lvl="1" eaLnBrk="1" hangingPunct="1"/>
            <a:r>
              <a:rPr lang="en-US" dirty="0" smtClean="0"/>
              <a:t>In marginal areas, consider minor redesign to lower reinforcing requirements</a:t>
            </a:r>
          </a:p>
          <a:p>
            <a:pPr lvl="1" eaLnBrk="1" hangingPunct="1"/>
            <a:r>
              <a:rPr lang="en-US" dirty="0" smtClean="0"/>
              <a:t>Reducing marginal areas</a:t>
            </a:r>
          </a:p>
          <a:p>
            <a:pPr lvl="2" eaLnBrk="1" hangingPunct="1"/>
            <a:r>
              <a:rPr lang="en-US" dirty="0" smtClean="0"/>
              <a:t>$3,000 material savings</a:t>
            </a:r>
          </a:p>
          <a:p>
            <a:pPr lvl="1" eaLnBrk="1" hangingPunct="1"/>
            <a:r>
              <a:rPr lang="en-US" dirty="0" smtClean="0"/>
              <a:t>Overall process understanding and utilizing knowledge of problem areas</a:t>
            </a:r>
          </a:p>
          <a:p>
            <a:pPr lvl="2" eaLnBrk="1" hangingPunct="1"/>
            <a:r>
              <a:rPr lang="en-US" dirty="0" smtClean="0"/>
              <a:t>Save about 5 weeks</a:t>
            </a:r>
          </a:p>
          <a:p>
            <a:pPr lvl="2" eaLnBrk="1" hangingPunct="1"/>
            <a:r>
              <a:rPr lang="en-US" dirty="0" smtClean="0"/>
              <a:t>Eliminate rework, save $55,000</a:t>
            </a: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	</a:t>
            </a:r>
          </a:p>
          <a:p>
            <a:pPr lvl="1" eaLnBrk="1" hangingPunct="1"/>
            <a:r>
              <a:rPr lang="en-US" dirty="0" smtClean="0"/>
              <a:t>Rising energy cost</a:t>
            </a:r>
          </a:p>
          <a:p>
            <a:pPr lvl="1" eaLnBrk="1" hangingPunct="1"/>
            <a:r>
              <a:rPr lang="en-US" dirty="0" smtClean="0"/>
              <a:t>Non typical façade</a:t>
            </a:r>
          </a:p>
          <a:p>
            <a:pPr lvl="1" eaLnBrk="1" hangingPunct="1"/>
            <a:r>
              <a:rPr lang="en-US" dirty="0" smtClean="0"/>
              <a:t>Building Integrated Photovoltaics (BIPV)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Statement</a:t>
            </a:r>
          </a:p>
          <a:p>
            <a:pPr lvl="1" eaLnBrk="1" hangingPunct="1"/>
            <a:r>
              <a:rPr lang="en-US" dirty="0" smtClean="0"/>
              <a:t>Use non typical façade to advantage</a:t>
            </a:r>
          </a:p>
          <a:p>
            <a:pPr lvl="1" eaLnBrk="1" hangingPunct="1"/>
            <a:r>
              <a:rPr lang="en-US" dirty="0" smtClean="0"/>
              <a:t>Offset energy needs through BIPV</a:t>
            </a:r>
          </a:p>
          <a:p>
            <a:pPr lvl="1" eaLnBrk="1" hangingPunct="1"/>
            <a:r>
              <a:rPr lang="en-US" dirty="0" smtClean="0"/>
              <a:t>Minimize schedule increase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Goal</a:t>
            </a:r>
          </a:p>
          <a:p>
            <a:pPr lvl="1" eaLnBrk="1" hangingPunct="1"/>
            <a:r>
              <a:rPr lang="en-US" dirty="0" smtClean="0"/>
              <a:t>Develop a BIPV system that could be implemented to save energy demand required and provide a schematic for the required components.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6" name="Picture 5" descr="N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0" y="190500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Products and Design	</a:t>
            </a:r>
          </a:p>
          <a:p>
            <a:pPr lvl="1" eaLnBrk="1" hangingPunct="1"/>
            <a:r>
              <a:rPr lang="en-US" dirty="0" smtClean="0"/>
              <a:t>BIPV</a:t>
            </a:r>
          </a:p>
          <a:p>
            <a:pPr lvl="2" eaLnBrk="1" hangingPunct="1"/>
            <a:r>
              <a:rPr lang="en-US" dirty="0" smtClean="0"/>
              <a:t>Integrated into building component, such as curtain wall or shingles</a:t>
            </a:r>
          </a:p>
          <a:p>
            <a:pPr lvl="2" eaLnBrk="1" hangingPunct="1"/>
            <a:r>
              <a:rPr lang="en-US" dirty="0" smtClean="0"/>
              <a:t>Typically thin film</a:t>
            </a:r>
          </a:p>
          <a:p>
            <a:pPr lvl="3" eaLnBrk="1" hangingPunct="1"/>
            <a:r>
              <a:rPr lang="en-US" dirty="0" smtClean="0"/>
              <a:t>Cheaper</a:t>
            </a:r>
          </a:p>
          <a:p>
            <a:pPr lvl="3" eaLnBrk="1" hangingPunct="1"/>
            <a:r>
              <a:rPr lang="en-US" dirty="0" smtClean="0"/>
              <a:t>Mass production</a:t>
            </a:r>
          </a:p>
          <a:p>
            <a:pPr lvl="2" eaLnBrk="1" hangingPunct="1"/>
            <a:r>
              <a:rPr lang="en-US" dirty="0" smtClean="0"/>
              <a:t>3-5 W/</a:t>
            </a:r>
            <a:r>
              <a:rPr lang="en-US" dirty="0" err="1" smtClean="0"/>
              <a:t>sf</a:t>
            </a:r>
            <a:r>
              <a:rPr lang="en-US" dirty="0" smtClean="0"/>
              <a:t> production (WBDG)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Studies</a:t>
            </a:r>
          </a:p>
          <a:p>
            <a:pPr lvl="1" eaLnBrk="1" hangingPunct="1"/>
            <a:r>
              <a:rPr lang="en-US" dirty="0" smtClean="0"/>
              <a:t>4 Times Square, NYC</a:t>
            </a:r>
          </a:p>
          <a:p>
            <a:pPr lvl="1" eaLnBrk="1" hangingPunct="1"/>
            <a:r>
              <a:rPr lang="en-US" dirty="0" err="1" smtClean="0"/>
              <a:t>Solaire</a:t>
            </a:r>
            <a:r>
              <a:rPr lang="en-US" dirty="0" smtClean="0"/>
              <a:t>, NYC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7" name="Picture 6" descr="http://affordabledream.files.wordpress.com/2008/09/single20sunslates20ti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9600" y="3124200"/>
            <a:ext cx="1475259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8" name="Picture 7" descr="http://www.repp.org/articles/static/1/binaries/NREL%204%20Times%20Squar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0400" y="1981199"/>
            <a:ext cx="1600200" cy="366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mynewplace.com/blog/wp-content/uploads/2008/03/solaire-buildin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2999" y="1981200"/>
            <a:ext cx="26035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354800" y="3657600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Replaces spandrel panels</a:t>
            </a:r>
          </a:p>
          <a:p>
            <a:r>
              <a:rPr lang="en-US" dirty="0" smtClean="0">
                <a:latin typeface="Georgia" pitchFamily="18" charset="0"/>
              </a:rPr>
              <a:t>Located on upper floors</a:t>
            </a:r>
          </a:p>
          <a:p>
            <a:r>
              <a:rPr lang="en-US" dirty="0" smtClean="0">
                <a:latin typeface="Georgia" pitchFamily="18" charset="0"/>
              </a:rPr>
              <a:t>Produces 24/7</a:t>
            </a:r>
          </a:p>
          <a:p>
            <a:r>
              <a:rPr lang="en-US" dirty="0" smtClean="0">
                <a:latin typeface="Georgia" pitchFamily="18" charset="0"/>
              </a:rPr>
              <a:t>20kW system</a:t>
            </a:r>
          </a:p>
          <a:p>
            <a:r>
              <a:rPr lang="en-US" dirty="0" smtClean="0">
                <a:latin typeface="Georgia" pitchFamily="18" charset="0"/>
              </a:rPr>
              <a:t>Powers about 5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54800" y="3657600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Replaces spandrel panels</a:t>
            </a:r>
          </a:p>
          <a:p>
            <a:r>
              <a:rPr lang="en-US" dirty="0" smtClean="0">
                <a:latin typeface="Georgia" pitchFamily="18" charset="0"/>
              </a:rPr>
              <a:t>33kW system</a:t>
            </a:r>
          </a:p>
          <a:p>
            <a:r>
              <a:rPr lang="en-US" dirty="0" smtClean="0">
                <a:latin typeface="Georgia" pitchFamily="18" charset="0"/>
              </a:rPr>
              <a:t>Designed to provide 5%</a:t>
            </a:r>
          </a:p>
          <a:p>
            <a:r>
              <a:rPr lang="en-US" dirty="0" smtClean="0">
                <a:latin typeface="Georgia" pitchFamily="18" charset="0"/>
              </a:rPr>
              <a:t>Can power about 20 units</a:t>
            </a: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Products and Design</a:t>
            </a:r>
          </a:p>
          <a:p>
            <a:pPr lvl="1" eaLnBrk="1" hangingPunct="1"/>
            <a:r>
              <a:rPr lang="en-US" dirty="0" smtClean="0"/>
              <a:t>Modeled after </a:t>
            </a:r>
            <a:r>
              <a:rPr lang="en-US" dirty="0" err="1" smtClean="0"/>
              <a:t>SeeThru</a:t>
            </a:r>
            <a:r>
              <a:rPr lang="en-US" dirty="0" smtClean="0"/>
              <a:t> system by SUNTECH</a:t>
            </a:r>
          </a:p>
          <a:p>
            <a:pPr lvl="2" eaLnBrk="1" hangingPunct="1"/>
            <a:r>
              <a:rPr lang="en-US" dirty="0" smtClean="0"/>
              <a:t>Various, custom sizes</a:t>
            </a:r>
          </a:p>
          <a:p>
            <a:pPr lvl="2" eaLnBrk="1" hangingPunct="1"/>
            <a:r>
              <a:rPr lang="en-US" dirty="0" smtClean="0"/>
              <a:t>Transparency 1-10%</a:t>
            </a:r>
          </a:p>
          <a:p>
            <a:pPr lvl="2" eaLnBrk="1" hangingPunct="1"/>
            <a:r>
              <a:rPr lang="en-US" dirty="0" smtClean="0"/>
              <a:t>Can easily match non-BIPV glazing</a:t>
            </a:r>
          </a:p>
          <a:p>
            <a:pPr lvl="2" eaLnBrk="1" hangingPunct="1"/>
            <a:r>
              <a:rPr lang="en-US" dirty="0" smtClean="0"/>
              <a:t>$8,500/installed kW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Studies</a:t>
            </a:r>
          </a:p>
          <a:p>
            <a:pPr lvl="1" eaLnBrk="1" hangingPunct="1"/>
            <a:r>
              <a:rPr lang="en-US" dirty="0" smtClean="0"/>
              <a:t>4 Times Square, NYC</a:t>
            </a:r>
          </a:p>
          <a:p>
            <a:pPr lvl="1" eaLnBrk="1" hangingPunct="1"/>
            <a:r>
              <a:rPr lang="en-US" dirty="0" err="1" smtClean="0"/>
              <a:t>Solaire</a:t>
            </a:r>
            <a:r>
              <a:rPr lang="en-US" dirty="0" smtClean="0"/>
              <a:t>, NYC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8" name="Picture 7" descr="http://www.repp.org/articles/static/1/binaries/NREL%204%20Times%20Squa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0400" y="1981199"/>
            <a:ext cx="1600200" cy="366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mynewplace.com/blog/wp-content/uploads/2008/03/solaire-buildi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2999" y="1981200"/>
            <a:ext cx="26035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354800" y="3657600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Replaces spandrel panels</a:t>
            </a:r>
          </a:p>
          <a:p>
            <a:r>
              <a:rPr lang="en-US" dirty="0" smtClean="0">
                <a:latin typeface="Georgia" pitchFamily="18" charset="0"/>
              </a:rPr>
              <a:t>33kW system</a:t>
            </a:r>
          </a:p>
          <a:p>
            <a:r>
              <a:rPr lang="en-US" dirty="0" smtClean="0">
                <a:latin typeface="Georgia" pitchFamily="18" charset="0"/>
              </a:rPr>
              <a:t>Designed to provide 5%</a:t>
            </a:r>
          </a:p>
          <a:p>
            <a:r>
              <a:rPr lang="en-US" dirty="0" smtClean="0">
                <a:latin typeface="Georgia" pitchFamily="18" charset="0"/>
              </a:rPr>
              <a:t>Can power about 20 units</a:t>
            </a:r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93240" y="2971800"/>
            <a:ext cx="3678556" cy="26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6611600" y="3310639"/>
            <a:ext cx="1524000" cy="651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Products and Design</a:t>
            </a:r>
          </a:p>
          <a:p>
            <a:pPr lvl="1" eaLnBrk="1" hangingPunct="1"/>
            <a:r>
              <a:rPr lang="en-US" dirty="0" smtClean="0"/>
              <a:t>Modeled after </a:t>
            </a:r>
            <a:r>
              <a:rPr lang="en-US" dirty="0" err="1" smtClean="0"/>
              <a:t>SeeThru</a:t>
            </a:r>
            <a:r>
              <a:rPr lang="en-US" dirty="0" smtClean="0"/>
              <a:t> system by SUNTECH</a:t>
            </a:r>
          </a:p>
          <a:p>
            <a:pPr lvl="2" eaLnBrk="1" hangingPunct="1"/>
            <a:r>
              <a:rPr lang="en-US" dirty="0" smtClean="0"/>
              <a:t>Various, custom sizes</a:t>
            </a:r>
          </a:p>
          <a:p>
            <a:pPr lvl="2" eaLnBrk="1" hangingPunct="1"/>
            <a:r>
              <a:rPr lang="en-US" dirty="0" smtClean="0"/>
              <a:t>Transparency 1-10%</a:t>
            </a:r>
          </a:p>
          <a:p>
            <a:pPr lvl="2" eaLnBrk="1" hangingPunct="1"/>
            <a:r>
              <a:rPr lang="en-US" dirty="0" smtClean="0"/>
              <a:t>Can easily match non-BIPV glazing</a:t>
            </a:r>
          </a:p>
          <a:p>
            <a:pPr lvl="2" eaLnBrk="1" hangingPunct="1"/>
            <a:r>
              <a:rPr lang="en-US" dirty="0" smtClean="0"/>
              <a:t>$8,500/installed kW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Shadow Study</a:t>
            </a:r>
          </a:p>
          <a:p>
            <a:pPr lvl="1" eaLnBrk="1" hangingPunct="1"/>
            <a:r>
              <a:rPr lang="en-US" dirty="0" smtClean="0"/>
              <a:t>Uses Google </a:t>
            </a:r>
            <a:r>
              <a:rPr lang="en-US" dirty="0" err="1" smtClean="0"/>
              <a:t>SketchUp</a:t>
            </a:r>
            <a:endParaRPr lang="en-US" dirty="0" smtClean="0"/>
          </a:p>
          <a:p>
            <a:pPr lvl="1" eaLnBrk="1" hangingPunct="1"/>
            <a:r>
              <a:rPr lang="en-US" dirty="0" smtClean="0"/>
              <a:t>No shading above 12</a:t>
            </a:r>
            <a:r>
              <a:rPr lang="en-US" baseline="30000" dirty="0" smtClean="0"/>
              <a:t>th</a:t>
            </a:r>
            <a:r>
              <a:rPr lang="en-US" dirty="0" smtClean="0"/>
              <a:t> floor from surroundings</a:t>
            </a:r>
          </a:p>
          <a:p>
            <a:pPr lvl="1" eaLnBrk="1" hangingPunct="1"/>
            <a:r>
              <a:rPr lang="en-US" dirty="0" smtClean="0"/>
              <a:t>Even North façade receives sun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4" name="Picture 13" descr="Basic from S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04298" y="3124200"/>
            <a:ext cx="4075302" cy="25336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3240" y="2971800"/>
            <a:ext cx="3678556" cy="26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611600" y="3310639"/>
            <a:ext cx="1524000" cy="651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Location</a:t>
            </a:r>
          </a:p>
          <a:p>
            <a:pPr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220 20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Street Arlington VA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1400" y="2895599"/>
            <a:ext cx="3429000" cy="27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2" descr="C:\Users\Chris\AppData\Local\Temp\msohtmlclip1\01\clip_image001.png"/>
          <p:cNvPicPr/>
          <p:nvPr/>
        </p:nvPicPr>
        <p:blipFill>
          <a:blip r:embed="rId3"/>
          <a:srcRect l="1695"/>
          <a:stretch>
            <a:fillRect/>
          </a:stretch>
        </p:blipFill>
        <p:spPr bwMode="auto">
          <a:xfrm>
            <a:off x="23393400" y="1724025"/>
            <a:ext cx="2285804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Production Analysis</a:t>
            </a:r>
          </a:p>
          <a:p>
            <a:pPr lvl="1" eaLnBrk="1" hangingPunct="1"/>
            <a:r>
              <a:rPr lang="en-US" dirty="0" smtClean="0"/>
              <a:t>Dominion of Virginia Residential Schedule 1</a:t>
            </a:r>
          </a:p>
          <a:p>
            <a:pPr lvl="1" eaLnBrk="1" hangingPunct="1"/>
            <a:r>
              <a:rPr lang="en-US" dirty="0" smtClean="0"/>
              <a:t>120/240V system demand of 1513 kW</a:t>
            </a:r>
          </a:p>
          <a:p>
            <a:pPr lvl="1" eaLnBrk="1" hangingPunct="1"/>
            <a:r>
              <a:rPr lang="en-US" dirty="0" smtClean="0"/>
              <a:t>Adjusted demand in 908 kW</a:t>
            </a:r>
          </a:p>
          <a:p>
            <a:pPr lvl="1" eaLnBrk="1" hangingPunct="1"/>
            <a:r>
              <a:rPr lang="en-US" dirty="0" smtClean="0"/>
              <a:t>Daily usage about 21,800 kWh</a:t>
            </a:r>
          </a:p>
          <a:p>
            <a:pPr lvl="2" eaLnBrk="1" hangingPunct="1"/>
            <a:r>
              <a:rPr lang="en-US" dirty="0" smtClean="0"/>
              <a:t>About 80 kWh/unit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347454" y="2510028"/>
          <a:ext cx="8737093" cy="2424320"/>
        </p:xfrm>
        <a:graphic>
          <a:graphicData uri="http://schemas.openxmlformats.org/drawingml/2006/table">
            <a:tbl>
              <a:tblPr/>
              <a:tblGrid>
                <a:gridCol w="685068"/>
                <a:gridCol w="673484"/>
                <a:gridCol w="670175"/>
                <a:gridCol w="670175"/>
                <a:gridCol w="670175"/>
                <a:gridCol w="671002"/>
                <a:gridCol w="671002"/>
                <a:gridCol w="671002"/>
                <a:gridCol w="671002"/>
                <a:gridCol w="671002"/>
                <a:gridCol w="671002"/>
                <a:gridCol w="671002"/>
                <a:gridCol w="671002"/>
              </a:tblGrid>
              <a:tr h="248256"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256">
                <a:tc>
                  <a:txBody>
                    <a:bodyPr/>
                    <a:lstStyle/>
                    <a:p>
                      <a:endParaRPr lang="en-US" sz="1400">
                        <a:latin typeface="Calibri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Nov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Service Charge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 Charge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$7,699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$8,248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$8,523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$8,248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$8,248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$8,248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Supply Charge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$21,667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$19,571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$21,667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$20,968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$21,667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$39,559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$40,878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$40,878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$39,559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$21,667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$20,968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$21,667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$32,052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$29,132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$32,052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$31,079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$32,052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$49,669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$51,263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$51,263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$49,669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$32,052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$31,079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$32,052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Total/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12" marR="88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982200" y="4267200"/>
            <a:ext cx="8077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South Façade Analysis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1" name="Picture 10" descr="Basic from SW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0" y="2390775"/>
            <a:ext cx="5469484" cy="34004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411200" y="2895600"/>
            <a:ext cx="1447800" cy="609600"/>
          </a:xfrm>
          <a:prstGeom prst="roundRect">
            <a:avLst/>
          </a:prstGeom>
          <a:solidFill>
            <a:srgbClr val="4F81BD">
              <a:alpha val="50196"/>
            </a:srgb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503900" y="1676400"/>
          <a:ext cx="4279900" cy="648716"/>
        </p:xfrm>
        <a:graphic>
          <a:graphicData uri="http://schemas.openxmlformats.org/drawingml/2006/table">
            <a:tbl>
              <a:tblPr/>
              <a:tblGrid>
                <a:gridCol w="685800"/>
                <a:gridCol w="977900"/>
                <a:gridCol w="889000"/>
                <a:gridCol w="889000"/>
                <a:gridCol w="838200"/>
              </a:tblGrid>
              <a:tr h="455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meters)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feet)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Material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Orientation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South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1,655.38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17,818.51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67.0%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440400" y="2590800"/>
          <a:ext cx="7472822" cy="30480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4312"/>
                <a:gridCol w="673973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633771"/>
              </a:tblGrid>
              <a:tr h="14243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/>
                        <a:t>South Façade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/>
                        <a:t>Sun Hours(kWh/m2/day)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214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Jan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Feb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Mar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Apr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May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Jun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Jul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Aug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Sep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Oct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Nov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Dec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Yr Avg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3.13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D</a:t>
                      </a:r>
                      <a:r>
                        <a:rPr lang="en-US" sz="800" u="none" strike="noStrike" dirty="0" smtClean="0"/>
                        <a:t>ays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365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kWh/mon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8182.97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8043.23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8423.65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7220.27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6257.57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5822.80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6257.57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6979.60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7686.09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8905.00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7686.09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7220.27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7390.43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kWh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610,416.58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18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kWh after Solar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667,635.38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602,373.35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667,394.70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646,797.49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669,560.78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648,194.96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669,560.78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668,838.76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646,331.67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666,913.35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646,331.67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668,598.08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7,868,530.97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Bill w/o solar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$29,131.83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$31,078.62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$49,669.20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$51,263.04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$51,263.04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$49,669.20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$31,078.62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453413.63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Bill/unit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$109.52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$116.84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$186.73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$192.72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$192.72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$186.73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$116.84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Bill w/solar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$31,686.65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$28,772.70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$31,675.90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$30,756.24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$31,772.62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$49,243.49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$50,805.55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$50,752.76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$49,107.27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$31,654.41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$30,735.44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$31,729.63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448692.65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Bill/unit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$108.17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$115.62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$185.13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$190.80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$184.61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$115.55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Savings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$365.37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$359.13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$376.12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$279.40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$425.70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$457.49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$510.28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$561.93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$397.61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$343.18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/>
                        <a:t>$4,720.98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South Façade Analysis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503900" y="1676400"/>
          <a:ext cx="4279900" cy="648716"/>
        </p:xfrm>
        <a:graphic>
          <a:graphicData uri="http://schemas.openxmlformats.org/drawingml/2006/table">
            <a:tbl>
              <a:tblPr/>
              <a:tblGrid>
                <a:gridCol w="685800"/>
                <a:gridCol w="977900"/>
                <a:gridCol w="889000"/>
                <a:gridCol w="889000"/>
                <a:gridCol w="838200"/>
              </a:tblGrid>
              <a:tr h="455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meters)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feet)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Material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Orientation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South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1,655.38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17,818.51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67.0%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440400" y="2590800"/>
          <a:ext cx="7472822" cy="30480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4312"/>
                <a:gridCol w="673973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503706"/>
                <a:gridCol w="633771"/>
              </a:tblGrid>
              <a:tr h="14243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/>
                        <a:t>South Façade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/>
                        <a:t>Sun Hours(kWh/m2/day)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214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Jan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Feb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Mar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Apr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May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Jun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Jul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Aug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Sep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Oct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Nov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Dec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Yr Avg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3.13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days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365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kWh/mon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8182.97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8043.23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8423.65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7220.27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6257.57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5822.80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6257.57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6979.60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7686.09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8905.00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7686.09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7220.27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7390.43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kWh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610,416.58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654,017.76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675,818.35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18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kWh after Solar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667,635.38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602,373.35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667,394.70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646,797.49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669,560.78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648,194.96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669,560.78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668,838.76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646,331.67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666,913.35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646,331.67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668,598.08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7,868,530.97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Bill w/o solar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$29,131.83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$31,078.62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$49,669.20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$51,263.04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$51,263.04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$49,669.20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$31,078.62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$32,052.02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453413.63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Bill/unit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$109.52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$116.84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$186.73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$192.72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$192.72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$186.73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$116.84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$120.50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Monthly Bill w/solar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$31,686.65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$28,772.70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$31,675.90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$30,756.24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$31,772.62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$49,243.49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$50,805.55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$50,752.76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$49,107.27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$31,654.41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$30,735.44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$31,729.63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/>
                        <a:t>448692.65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Bill/unit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$108.17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$115.62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$185.13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$190.80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$184.61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$115.55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$119.28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Total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Savings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$365.37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$359.13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$376.12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$279.40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$425.70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$457.49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$510.28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$561.93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$397.61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$343.18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/>
                        <a:t>$322.39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/>
                        <a:t>$4,720.98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9372600" y="3586034"/>
          <a:ext cx="4724400" cy="221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630400" y="4038600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Total yearly savings of $4,720</a:t>
            </a:r>
          </a:p>
          <a:p>
            <a:r>
              <a:rPr lang="en-US" dirty="0" smtClean="0">
                <a:latin typeface="Georgia" pitchFamily="18" charset="0"/>
              </a:rPr>
              <a:t>(79,800 kWh at $0.06/kWh)</a:t>
            </a:r>
          </a:p>
          <a:p>
            <a:endParaRPr lang="en-US" dirty="0">
              <a:latin typeface="Georg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792343" y="2438400"/>
          <a:ext cx="7847314" cy="1093005"/>
        </p:xfrm>
        <a:graphic>
          <a:graphicData uri="http://schemas.openxmlformats.org/drawingml/2006/table">
            <a:tbl>
              <a:tblPr/>
              <a:tblGrid>
                <a:gridCol w="943527"/>
                <a:gridCol w="993534"/>
                <a:gridCol w="1338865"/>
                <a:gridCol w="1093548"/>
                <a:gridCol w="1044484"/>
                <a:gridCol w="1254891"/>
                <a:gridCol w="1178465"/>
              </a:tblGrid>
              <a:tr h="534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Size kW </a:t>
                      </a:r>
                      <a:endParaRPr lang="en-US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kWh </a:t>
                      </a:r>
                      <a:endParaRPr lang="en-US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Efficiency of Grid System </a:t>
                      </a:r>
                      <a:endParaRPr lang="en-U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kWh/Year </a:t>
                      </a:r>
                      <a:endParaRPr lang="en-U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Cost/kW Installed </a:t>
                      </a:r>
                      <a:endParaRPr lang="en-U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of System </a:t>
                      </a:r>
                      <a:endParaRPr lang="en-U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Payback </a:t>
                      </a:r>
                      <a:endParaRPr lang="en-U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88685.11</a:t>
                      </a: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79,816</a:t>
                      </a: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$757,286</a:t>
                      </a: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160.41</a:t>
                      </a:r>
                    </a:p>
                  </a:txBody>
                  <a:tcPr marL="101901" marR="101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5392400" y="2971799"/>
            <a:ext cx="22098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South, East, &amp; West Façade Analysis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06600" y="4724400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Total yearly savings of $9,000</a:t>
            </a:r>
          </a:p>
          <a:p>
            <a:r>
              <a:rPr lang="en-US" dirty="0" smtClean="0">
                <a:latin typeface="Georgia" pitchFamily="18" charset="0"/>
              </a:rPr>
              <a:t>(150,600 kWh at $0.06/kWh)</a:t>
            </a:r>
            <a:endParaRPr lang="en-US" dirty="0">
              <a:latin typeface="Georg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508345" y="1600200"/>
          <a:ext cx="4572000" cy="1068578"/>
        </p:xfrm>
        <a:graphic>
          <a:graphicData uri="http://schemas.openxmlformats.org/drawingml/2006/table">
            <a:tbl>
              <a:tblPr/>
              <a:tblGrid>
                <a:gridCol w="675648"/>
                <a:gridCol w="1127212"/>
                <a:gridCol w="950661"/>
                <a:gridCol w="950661"/>
                <a:gridCol w="867818"/>
              </a:tblGrid>
              <a:tr h="490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meters)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feet)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Material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Orientation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South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1,655.38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17,818.51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East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927.92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9,988.08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West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927.92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9,988.08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53.0%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8364200" y="3200400"/>
          <a:ext cx="5221224" cy="24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472823" y="2414517"/>
          <a:ext cx="6486355" cy="1691647"/>
        </p:xfrm>
        <a:graphic>
          <a:graphicData uri="http://schemas.openxmlformats.org/drawingml/2006/table">
            <a:tbl>
              <a:tblPr/>
              <a:tblGrid>
                <a:gridCol w="514637"/>
                <a:gridCol w="118825"/>
                <a:gridCol w="867096"/>
                <a:gridCol w="1156127"/>
                <a:gridCol w="939353"/>
                <a:gridCol w="939353"/>
                <a:gridCol w="1011611"/>
                <a:gridCol w="939353"/>
              </a:tblGrid>
              <a:tr h="6881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Size kW 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kWh 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Efficiency of Grid System 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kWh/Year 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Cost/kW Installed 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of System 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Payback 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88685.11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79,816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$757,286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7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39324.42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35,391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$424,493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39324.42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35,391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$424,493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7430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$1,606,273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180.32</a:t>
                      </a:r>
                    </a:p>
                  </a:txBody>
                  <a:tcPr marL="84452" marR="8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5087600" y="3810000"/>
            <a:ext cx="18288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5" grpId="0">
        <p:bldAsOne/>
      </p:bldGraphic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964025" y="2386203"/>
          <a:ext cx="7503951" cy="1717548"/>
        </p:xfrm>
        <a:graphic>
          <a:graphicData uri="http://schemas.openxmlformats.org/drawingml/2006/table">
            <a:tbl>
              <a:tblPr/>
              <a:tblGrid>
                <a:gridCol w="1071993"/>
                <a:gridCol w="1071993"/>
                <a:gridCol w="1071993"/>
                <a:gridCol w="1071993"/>
                <a:gridCol w="1071993"/>
                <a:gridCol w="1071993"/>
                <a:gridCol w="1071993"/>
              </a:tblGrid>
              <a:tr h="475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Size kW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kWh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Efficiency of Grid System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kWh/Year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Cost/kW Installed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of System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Payback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88685.11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79,816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$757,286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39324.42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35,391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$424,493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39324.42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35,391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$424,493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25,317.53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22,785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$757,286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$2,363,559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223.39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Façades Analysis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06600" y="4724400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Total yearly savings of $10,380</a:t>
            </a:r>
          </a:p>
          <a:p>
            <a:r>
              <a:rPr lang="en-US" dirty="0" smtClean="0">
                <a:latin typeface="Georgia" pitchFamily="18" charset="0"/>
              </a:rPr>
              <a:t>(173,000 kWh at $0.06/kWh)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392400" y="3810000"/>
            <a:ext cx="1905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508345" y="1676400"/>
          <a:ext cx="4572000" cy="1169924"/>
        </p:xfrm>
        <a:graphic>
          <a:graphicData uri="http://schemas.openxmlformats.org/drawingml/2006/table">
            <a:tbl>
              <a:tblPr/>
              <a:tblGrid>
                <a:gridCol w="675648"/>
                <a:gridCol w="1127212"/>
                <a:gridCol w="950661"/>
                <a:gridCol w="950661"/>
                <a:gridCol w="867818"/>
              </a:tblGrid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meters)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(sq feet)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Material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 Orientation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South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1,655.38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17,818.51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East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927.92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9,988.08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West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927.92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9,988.08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North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1,655.38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17,818.51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25.0%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18364200" y="3276600"/>
          <a:ext cx="5224574" cy="245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Graphic spid="19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Façades Analysis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06600" y="4724400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Total yearly savings of $10,380</a:t>
            </a:r>
          </a:p>
          <a:p>
            <a:r>
              <a:rPr lang="en-US" dirty="0" smtClean="0">
                <a:latin typeface="Georgia" pitchFamily="18" charset="0"/>
              </a:rPr>
              <a:t>(173,000 kWh at $0.06/kWh)</a:t>
            </a:r>
            <a:endParaRPr lang="en-US" dirty="0">
              <a:latin typeface="Georgia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8364200" y="1752600"/>
          <a:ext cx="857156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1412200" y="1981200"/>
            <a:ext cx="1905000" cy="1905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64025" y="2386203"/>
          <a:ext cx="7503951" cy="1717548"/>
        </p:xfrm>
        <a:graphic>
          <a:graphicData uri="http://schemas.openxmlformats.org/drawingml/2006/table">
            <a:tbl>
              <a:tblPr/>
              <a:tblGrid>
                <a:gridCol w="1071993"/>
                <a:gridCol w="1071993"/>
                <a:gridCol w="1071993"/>
                <a:gridCol w="1071993"/>
                <a:gridCol w="1071993"/>
                <a:gridCol w="1071993"/>
                <a:gridCol w="1071993"/>
              </a:tblGrid>
              <a:tr h="475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Size kW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kWh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Efficiency of Grid System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kWh/Year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Cost/kW Installed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of System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Payback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88685.11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79,816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$757,286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39324.42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35,391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$424,493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39324.42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35,391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$424,493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25,317.53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22,785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$8,500.00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$757,286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$2,363,559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223.39</a:t>
                      </a:r>
                    </a:p>
                  </a:txBody>
                  <a:tcPr marL="84631" marR="8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5392400" y="3810000"/>
            <a:ext cx="1905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Inverter</a:t>
            </a:r>
          </a:p>
          <a:p>
            <a:pPr lvl="1" eaLnBrk="1" hangingPunct="1"/>
            <a:r>
              <a:rPr lang="en-US" dirty="0" smtClean="0"/>
              <a:t>Panel</a:t>
            </a:r>
          </a:p>
          <a:p>
            <a:pPr lvl="2" eaLnBrk="1" hangingPunct="1"/>
            <a:r>
              <a:rPr lang="en-US" dirty="0" smtClean="0"/>
              <a:t>40 </a:t>
            </a:r>
            <a:r>
              <a:rPr lang="en-US" dirty="0" err="1" smtClean="0"/>
              <a:t>sf</a:t>
            </a:r>
            <a:r>
              <a:rPr lang="en-US" dirty="0" smtClean="0"/>
              <a:t>, produces about 200 W</a:t>
            </a:r>
          </a:p>
          <a:p>
            <a:pPr lvl="2" eaLnBrk="1" hangingPunct="1"/>
            <a:r>
              <a:rPr lang="en-US" dirty="0" smtClean="0"/>
              <a:t>60 V</a:t>
            </a:r>
            <a:r>
              <a:rPr lang="en-US" baseline="-25000" dirty="0" smtClean="0"/>
              <a:t>oc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South façade, single floor </a:t>
            </a:r>
          </a:p>
          <a:p>
            <a:pPr lvl="3" eaLnBrk="1" hangingPunct="1"/>
            <a:r>
              <a:rPr lang="en-US" dirty="0" smtClean="0"/>
              <a:t>1,320 V</a:t>
            </a:r>
            <a:r>
              <a:rPr lang="en-US" baseline="-25000" dirty="0" smtClean="0"/>
              <a:t>oc</a:t>
            </a:r>
            <a:r>
              <a:rPr lang="en-US" dirty="0" smtClean="0"/>
              <a:t> (60 V</a:t>
            </a:r>
            <a:r>
              <a:rPr lang="en-US" baseline="-25000" dirty="0" smtClean="0"/>
              <a:t>oc</a:t>
            </a:r>
            <a:r>
              <a:rPr lang="en-US" dirty="0" smtClean="0"/>
              <a:t> x 22 panels)</a:t>
            </a:r>
          </a:p>
          <a:p>
            <a:pPr lvl="1" eaLnBrk="1" hangingPunct="1"/>
            <a:r>
              <a:rPr lang="en-US" dirty="0" smtClean="0"/>
              <a:t>Inverter</a:t>
            </a:r>
          </a:p>
          <a:p>
            <a:pPr lvl="2" eaLnBrk="1" hangingPunct="1"/>
            <a:r>
              <a:rPr lang="en-US" dirty="0" err="1" smtClean="0"/>
              <a:t>Xantrex</a:t>
            </a:r>
            <a:r>
              <a:rPr lang="en-US" dirty="0" smtClean="0"/>
              <a:t> GT5.0</a:t>
            </a:r>
          </a:p>
          <a:p>
            <a:pPr lvl="2" eaLnBrk="1" hangingPunct="1"/>
            <a:r>
              <a:rPr lang="en-US" dirty="0" smtClean="0"/>
              <a:t>Max V</a:t>
            </a:r>
            <a:r>
              <a:rPr lang="en-US" baseline="-25000" dirty="0" smtClean="0"/>
              <a:t>oc</a:t>
            </a:r>
            <a:r>
              <a:rPr lang="en-US" dirty="0" smtClean="0"/>
              <a:t> of 600 V</a:t>
            </a:r>
          </a:p>
          <a:p>
            <a:pPr lvl="2" eaLnBrk="1" hangingPunct="1"/>
            <a:r>
              <a:rPr lang="en-US" dirty="0" smtClean="0"/>
              <a:t>Need 3 inverters per floor</a:t>
            </a:r>
          </a:p>
          <a:p>
            <a:pPr lvl="2" eaLnBrk="1" hangingPunct="1"/>
            <a:r>
              <a:rPr lang="en-US" dirty="0" smtClean="0"/>
              <a:t>27 overall for south façade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3800" y="1600200"/>
            <a:ext cx="2667000" cy="41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Wire</a:t>
            </a:r>
          </a:p>
          <a:p>
            <a:pPr lvl="1"/>
            <a:r>
              <a:rPr lang="en-US" dirty="0" smtClean="0"/>
              <a:t>NEC</a:t>
            </a:r>
          </a:p>
          <a:p>
            <a:pPr lvl="1"/>
            <a:r>
              <a:rPr lang="en-US" dirty="0" smtClean="0"/>
              <a:t>Panel to Inverter</a:t>
            </a:r>
          </a:p>
          <a:p>
            <a:pPr lvl="2"/>
            <a:r>
              <a:rPr lang="en-US" dirty="0" smtClean="0"/>
              <a:t>AWG 14</a:t>
            </a:r>
          </a:p>
          <a:p>
            <a:pPr lvl="1"/>
            <a:r>
              <a:rPr lang="en-US" dirty="0" smtClean="0"/>
              <a:t>Inverter to Controller</a:t>
            </a:r>
          </a:p>
          <a:p>
            <a:pPr lvl="2"/>
            <a:r>
              <a:rPr lang="en-US" dirty="0" smtClean="0"/>
              <a:t>AWG 10</a:t>
            </a:r>
          </a:p>
          <a:p>
            <a:pPr lvl="1"/>
            <a:r>
              <a:rPr lang="en-US" dirty="0" smtClean="0"/>
              <a:t>Controller to Electrical Panel</a:t>
            </a:r>
          </a:p>
          <a:p>
            <a:pPr lvl="2"/>
            <a:r>
              <a:rPr lang="en-US" dirty="0" smtClean="0"/>
              <a:t>AWG 3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0800" y="1676400"/>
            <a:ext cx="5029200" cy="12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640800" y="4495800"/>
          <a:ext cx="5105399" cy="1322525"/>
        </p:xfrm>
        <a:graphic>
          <a:graphicData uri="http://schemas.openxmlformats.org/drawingml/2006/table">
            <a:tbl>
              <a:tblPr/>
              <a:tblGrid>
                <a:gridCol w="881683"/>
                <a:gridCol w="1662304"/>
                <a:gridCol w="1725033"/>
                <a:gridCol w="836379"/>
              </a:tblGrid>
              <a:tr h="529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Inverter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Short Circuit Amp PV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of Panels in Series</a:t>
                      </a:r>
                      <a:endParaRPr lang="en-U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Amp</a:t>
                      </a:r>
                      <a:endParaRPr lang="en-U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1.14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7.98</a:t>
                      </a:r>
                      <a:endParaRPr lang="en-U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4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1.14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7.98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1.14</a:t>
                      </a:r>
                      <a:endParaRPr lang="en-U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9.12</a:t>
                      </a:r>
                      <a:endParaRPr lang="en-U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093" marR="9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25908000" y="2710542"/>
            <a:ext cx="457200" cy="261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992600" y="3048000"/>
            <a:ext cx="457200" cy="261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23622001" y="2971798"/>
            <a:ext cx="2438401" cy="20574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  <a:p>
            <a:pPr lvl="1" eaLnBrk="1" hangingPunct="1"/>
            <a:r>
              <a:rPr lang="en-US" dirty="0" smtClean="0"/>
              <a:t>Generating capabilities</a:t>
            </a:r>
          </a:p>
          <a:p>
            <a:pPr lvl="1" eaLnBrk="1" hangingPunct="1"/>
            <a:r>
              <a:rPr lang="en-US" dirty="0" smtClean="0"/>
              <a:t>Best scenario is South, East, and West facades</a:t>
            </a:r>
          </a:p>
          <a:p>
            <a:pPr lvl="1" eaLnBrk="1" hangingPunct="1"/>
            <a:r>
              <a:rPr lang="en-US" dirty="0" smtClean="0"/>
              <a:t>Large capital cost</a:t>
            </a:r>
          </a:p>
          <a:p>
            <a:pPr lvl="1" eaLnBrk="1" hangingPunct="1"/>
            <a:r>
              <a:rPr lang="en-US" dirty="0" smtClean="0"/>
              <a:t>Long payback</a:t>
            </a:r>
          </a:p>
          <a:p>
            <a:pPr lvl="1" eaLnBrk="1" hangingPunct="1"/>
            <a:r>
              <a:rPr lang="en-US" dirty="0" smtClean="0"/>
              <a:t>Not feasible without rebates, incentives, and tax credits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  <a:p>
            <a:pPr lvl="1" eaLnBrk="1" hangingPunct="1"/>
            <a:r>
              <a:rPr lang="en-US" dirty="0" smtClean="0"/>
              <a:t>Rising energy cost</a:t>
            </a:r>
          </a:p>
          <a:p>
            <a:pPr lvl="1" eaLnBrk="1" hangingPunct="1"/>
            <a:r>
              <a:rPr lang="en-US" dirty="0" smtClean="0"/>
              <a:t>Efficient systems</a:t>
            </a:r>
          </a:p>
          <a:p>
            <a:pPr lvl="1" eaLnBrk="1" hangingPunct="1"/>
            <a:r>
              <a:rPr lang="en-US" dirty="0" smtClean="0"/>
              <a:t>Utilization of generation equipment</a:t>
            </a:r>
          </a:p>
          <a:p>
            <a:pPr eaLnBrk="1" hangingPunct="1"/>
            <a:r>
              <a:rPr lang="en-US" dirty="0" smtClean="0"/>
              <a:t>Problem</a:t>
            </a:r>
          </a:p>
          <a:p>
            <a:pPr lvl="1" eaLnBrk="1" hangingPunct="1"/>
            <a:r>
              <a:rPr lang="en-US" dirty="0" smtClean="0"/>
              <a:t>Energy peaks, costly</a:t>
            </a:r>
          </a:p>
          <a:p>
            <a:pPr lvl="1" eaLnBrk="1" hangingPunct="1"/>
            <a:r>
              <a:rPr lang="en-US" dirty="0" smtClean="0"/>
              <a:t>Better use of generation equipment</a:t>
            </a:r>
          </a:p>
          <a:p>
            <a:pPr eaLnBrk="1" hangingPunct="1"/>
            <a:r>
              <a:rPr lang="en-US" dirty="0" smtClean="0"/>
              <a:t>Goal</a:t>
            </a:r>
          </a:p>
          <a:p>
            <a:pPr lvl="1" eaLnBrk="1" hangingPunct="1"/>
            <a:r>
              <a:rPr lang="en-US" dirty="0" smtClean="0"/>
              <a:t>Identify local programs for demand response</a:t>
            </a:r>
          </a:p>
          <a:p>
            <a:pPr lvl="1" eaLnBrk="1" hangingPunct="1"/>
            <a:r>
              <a:rPr lang="en-US" dirty="0" smtClean="0"/>
              <a:t>Evaluate use of generator to shave demand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Peak Demand Shift</a:t>
            </a:r>
          </a:p>
          <a:p>
            <a:pPr lvl="1" eaLnBrk="1" hangingPunct="1"/>
            <a:r>
              <a:rPr lang="en-US" dirty="0" smtClean="0"/>
              <a:t>Use  450 kW emergency generator</a:t>
            </a:r>
          </a:p>
          <a:p>
            <a:pPr lvl="1" eaLnBrk="1" hangingPunct="1"/>
            <a:r>
              <a:rPr lang="en-US" dirty="0" smtClean="0"/>
              <a:t>More interaction from owner with utility</a:t>
            </a:r>
          </a:p>
          <a:p>
            <a:pPr lvl="1" eaLnBrk="1" hangingPunct="1"/>
            <a:r>
              <a:rPr lang="en-US" dirty="0" smtClean="0"/>
              <a:t>Use installed equipment, avoid additional costs</a:t>
            </a:r>
          </a:p>
          <a:p>
            <a:pPr lvl="1" eaLnBrk="1" hangingPunct="1"/>
            <a:r>
              <a:rPr lang="en-US" dirty="0" smtClean="0"/>
              <a:t>Use during peak times, 6-9 am and 4-7 pm</a:t>
            </a:r>
          </a:p>
          <a:p>
            <a:pPr lvl="2" eaLnBrk="1" hangingPunct="1"/>
            <a:r>
              <a:rPr lang="en-US" dirty="0" smtClean="0"/>
              <a:t>Heavy elevator and mechanical use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3386"/>
          <a:stretch>
            <a:fillRect/>
          </a:stretch>
        </p:blipFill>
        <p:spPr bwMode="auto">
          <a:xfrm>
            <a:off x="15849600" y="1676400"/>
            <a:ext cx="2209800" cy="15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364200" y="1676400"/>
          <a:ext cx="8865399" cy="2895599"/>
        </p:xfrm>
        <a:graphic>
          <a:graphicData uri="http://schemas.openxmlformats.org/drawingml/2006/table">
            <a:tbl>
              <a:tblPr/>
              <a:tblGrid>
                <a:gridCol w="899660"/>
                <a:gridCol w="993375"/>
                <a:gridCol w="899660"/>
                <a:gridCol w="899660"/>
                <a:gridCol w="1349490"/>
                <a:gridCol w="900597"/>
                <a:gridCol w="898723"/>
                <a:gridCol w="1166746"/>
                <a:gridCol w="857488"/>
              </a:tblGrid>
              <a:tr h="580990">
                <a:tc gridSpan="2"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Fuel Use (gal/hr)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Cost/hr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Runtime till empty (hr)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Fuel Cost/gal*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$130.10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$121.45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16.24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17.40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337.5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$99.26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$91.37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23.13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$68.43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$61.66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30.88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34.27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$34.22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$30.83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68.54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1144">
                <a:tc gridSpan="9"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495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*average from Jan 08-Jan 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8440400" y="3048000"/>
            <a:ext cx="8839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Building History</a:t>
            </a:r>
          </a:p>
          <a:p>
            <a:pPr lvl="1" eaLnBrk="1" hangingPunct="1"/>
            <a:r>
              <a:rPr lang="en-US" sz="1800" dirty="0" smtClean="0"/>
              <a:t>Originally 12 story office in commercial complex that featured similar designs and architecture</a:t>
            </a:r>
          </a:p>
          <a:p>
            <a:pPr lvl="1" eaLnBrk="1" hangingPunct="1"/>
            <a:r>
              <a:rPr lang="en-US" sz="1800" dirty="0" smtClean="0"/>
              <a:t>Constructed in 1969 by Robert H Smith Group</a:t>
            </a:r>
          </a:p>
          <a:p>
            <a:pPr lvl="1" eaLnBrk="1" hangingPunct="1"/>
            <a:r>
              <a:rPr lang="en-US" sz="1800" dirty="0" smtClean="0"/>
              <a:t>Now owned by </a:t>
            </a:r>
            <a:r>
              <a:rPr lang="en-US" sz="1800" dirty="0" err="1" smtClean="0"/>
              <a:t>Vornado</a:t>
            </a:r>
            <a:r>
              <a:rPr lang="en-US" sz="1800" dirty="0" smtClean="0"/>
              <a:t>/Charles E. Smith</a:t>
            </a:r>
          </a:p>
          <a:p>
            <a:pPr lvl="1" eaLnBrk="1" hangingPunct="1"/>
            <a:r>
              <a:rPr lang="en-US" sz="1800" dirty="0" smtClean="0"/>
              <a:t>Originally to be demolished</a:t>
            </a:r>
          </a:p>
          <a:p>
            <a:pPr lvl="1" eaLnBrk="1" hangingPunct="1"/>
            <a:r>
              <a:rPr lang="en-US" sz="1800" dirty="0" smtClean="0"/>
              <a:t>Renovation into266 unit apartment complex</a:t>
            </a:r>
          </a:p>
          <a:p>
            <a:pPr lvl="1" eaLnBrk="1" hangingPunct="1"/>
            <a:r>
              <a:rPr lang="en-US" sz="1800" dirty="0" smtClean="0"/>
              <a:t>Increase from 12 to 20 stories</a:t>
            </a:r>
          </a:p>
          <a:p>
            <a:pPr lvl="1" eaLnBrk="1" hangingPunct="1"/>
            <a:r>
              <a:rPr lang="en-US" sz="1800" dirty="0" smtClean="0"/>
              <a:t>Part of changing Crystal City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Location</a:t>
            </a:r>
          </a:p>
          <a:p>
            <a:pPr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220 20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Street Arlington VA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1400" y="2895599"/>
            <a:ext cx="3429000" cy="27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2" descr="C:\Users\Chris\AppData\Local\Temp\msohtmlclip1\01\clip_image001.png"/>
          <p:cNvPicPr/>
          <p:nvPr/>
        </p:nvPicPr>
        <p:blipFill>
          <a:blip r:embed="rId3"/>
          <a:srcRect l="1695"/>
          <a:stretch>
            <a:fillRect/>
          </a:stretch>
        </p:blipFill>
        <p:spPr bwMode="auto">
          <a:xfrm>
            <a:off x="23393400" y="1724025"/>
            <a:ext cx="2285804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15" descr="SW Corner with Preca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54300" y="3352800"/>
            <a:ext cx="1790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364200" y="1676400"/>
          <a:ext cx="8865399" cy="2895599"/>
        </p:xfrm>
        <a:graphic>
          <a:graphicData uri="http://schemas.openxmlformats.org/drawingml/2006/table">
            <a:tbl>
              <a:tblPr/>
              <a:tblGrid>
                <a:gridCol w="899660"/>
                <a:gridCol w="993375"/>
                <a:gridCol w="899660"/>
                <a:gridCol w="899660"/>
                <a:gridCol w="1349490"/>
                <a:gridCol w="900597"/>
                <a:gridCol w="898723"/>
                <a:gridCol w="1166746"/>
                <a:gridCol w="857488"/>
              </a:tblGrid>
              <a:tr h="580990">
                <a:tc gridSpan="2"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Fuel Use (gal/hr)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Cost/hr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Runtime till empty (hr)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Fuel Cost/gal*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$130.10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$121.45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16.24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17.40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337.5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$99.26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$91.37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23.13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$68.43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$61.66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30.88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34.27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$34.22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$30.83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68.54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1144">
                <a:tc gridSpan="9"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495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*average from Jan 08-Jan 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134366" y="2234184"/>
          <a:ext cx="7163268" cy="2528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6747"/>
                <a:gridCol w="1203158"/>
                <a:gridCol w="817145"/>
                <a:gridCol w="457200"/>
                <a:gridCol w="381000"/>
                <a:gridCol w="403822"/>
                <a:gridCol w="281978"/>
                <a:gridCol w="403822"/>
                <a:gridCol w="572098"/>
                <a:gridCol w="614960"/>
                <a:gridCol w="403822"/>
                <a:gridCol w="577516"/>
              </a:tblGrid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Equipment 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Type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Service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Phase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HP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% used/hr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hours used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kW/hr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kWh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P-5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vertical inline pump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HP Loop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155.00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103.09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103.09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515.46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71.40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47.49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28.49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142.47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RTU-2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71.40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47.49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28.49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142.47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RTU-3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71.40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47.49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28.49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142.47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RTU-4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71.40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47.49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28.49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142.47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CT-1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cooling tower fan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cooling tower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56.07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37.29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18.65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93.23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CT-2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cooling tower fan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cooling tower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56.07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37.29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18.65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93.23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P-3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Double Suction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cooling tower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34.59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17.29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86.46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P-1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vertical inline pump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cooling tower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26.60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13.30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66.51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Elevator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19.29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17.36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86.80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Elevator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19.29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17.36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86.80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Elevator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19.29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17.36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86.80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RTU-5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RTU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480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17.60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11.71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35.12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0" marR="9030" marT="9030" marB="0" anchor="b"/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8440400" y="3048000"/>
            <a:ext cx="8839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058400" y="2362200"/>
            <a:ext cx="7315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058400" y="2590800"/>
            <a:ext cx="73152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058400" y="4038600"/>
            <a:ext cx="73152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364200" y="1676400"/>
          <a:ext cx="8865399" cy="2895599"/>
        </p:xfrm>
        <a:graphic>
          <a:graphicData uri="http://schemas.openxmlformats.org/drawingml/2006/table">
            <a:tbl>
              <a:tblPr/>
              <a:tblGrid>
                <a:gridCol w="899660"/>
                <a:gridCol w="993375"/>
                <a:gridCol w="899660"/>
                <a:gridCol w="899660"/>
                <a:gridCol w="1349490"/>
                <a:gridCol w="900597"/>
                <a:gridCol w="898723"/>
                <a:gridCol w="1166746"/>
                <a:gridCol w="857488"/>
              </a:tblGrid>
              <a:tr h="580990">
                <a:tc gridSpan="2"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Fuel Use (gal/hr)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Cost/hr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Runtime till empty (hr)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Fuel Cost/gal*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Standby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$130.10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$121.45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16.24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17.40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337.5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$99.26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$91.37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23.13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$68.43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$61.66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30.88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34.27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$34.22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$30.83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61.76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68.54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1144">
                <a:tc gridSpan="9">
                  <a:txBody>
                    <a:bodyPr/>
                    <a:lstStyle/>
                    <a:p>
                      <a:endParaRPr lang="en-US" sz="1600">
                        <a:latin typeface="Calibri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495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*average from Jan 08-Jan 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700" marR="977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982201" y="1676400"/>
          <a:ext cx="3505199" cy="4192776"/>
        </p:xfrm>
        <a:graphic>
          <a:graphicData uri="http://schemas.openxmlformats.org/drawingml/2006/table">
            <a:tbl>
              <a:tblPr/>
              <a:tblGrid>
                <a:gridCol w="1160674"/>
                <a:gridCol w="1108760"/>
                <a:gridCol w="1235765"/>
              </a:tblGrid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Distribution Service Charge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$1,830.00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Basic Customer Charge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$127.60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Supply Service Charges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 Supply Demand Charge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12.003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$13,179.29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11.715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$12,863.07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 Supply Demand Charges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0.632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$693.94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Supply Adjustment Demand Charge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$770.43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 kWh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0.404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428220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$173,000.88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 kWh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362340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$98,556.48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$301,021.69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9982200" y="3037848"/>
            <a:ext cx="1143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2344400" y="3037848"/>
            <a:ext cx="1143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344400" y="4790448"/>
            <a:ext cx="11430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3792200" y="1676400"/>
          <a:ext cx="3502152" cy="4165140"/>
        </p:xfrm>
        <a:graphic>
          <a:graphicData uri="http://schemas.openxmlformats.org/drawingml/2006/table">
            <a:tbl>
              <a:tblPr/>
              <a:tblGrid>
                <a:gridCol w="1136397"/>
                <a:gridCol w="1104146"/>
                <a:gridCol w="1261609"/>
              </a:tblGrid>
              <a:tr h="1704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Distribution Service Charge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</a:t>
                      </a:r>
                      <a:r>
                        <a:rPr lang="en-US" sz="10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04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$1,430.00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Basic Customer Charge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$127.60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410">
                <a:tc gridSpan="3"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Supply Service Charges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04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 Supply Demand Charge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kw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04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12.003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$8,378.09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11.715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$8,177.07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410">
                <a:tc gridSpan="3"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 Supply Demand Charges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0.632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$542.26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0">
                <a:tc gridSpan="3"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Supply Adjustment Demand Charge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$602.03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410">
                <a:tc gridSpan="3"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 kWh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04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0.404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371865.56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$150,233.69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0">
                <a:tc gridSpan="3"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 kWh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362340.00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$98,556.48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410">
                <a:tc gridSpan="3">
                  <a:txBody>
                    <a:bodyPr/>
                    <a:lstStyle/>
                    <a:p>
                      <a:endParaRPr lang="en-US" sz="1000">
                        <a:latin typeface="Calibri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$268,047.22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12" marR="453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982201" y="1676406"/>
          <a:ext cx="3505199" cy="4192776"/>
        </p:xfrm>
        <a:graphic>
          <a:graphicData uri="http://schemas.openxmlformats.org/drawingml/2006/table">
            <a:tbl>
              <a:tblPr/>
              <a:tblGrid>
                <a:gridCol w="1160674"/>
                <a:gridCol w="1108760"/>
                <a:gridCol w="1235765"/>
              </a:tblGrid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Distribution Service Charge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$1,830.00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Basic Customer Charge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$127.60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Supply Service Charges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 Supply Demand Charge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per 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12.003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$13,179.29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11.715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$12,863.07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 Supply Demand Charges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0.632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$693.94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Supply Adjustment Demand Charge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$770.43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 peak kWh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0.404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428220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$173,000.88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 peak kWh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362340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$98,556.48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6167">
                <a:tc gridSpan="3"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$301,021.69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52" marR="6065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125200" y="3048000"/>
            <a:ext cx="1143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4935200" y="3048000"/>
            <a:ext cx="1143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297401" y="1676400"/>
          <a:ext cx="838200" cy="4169864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172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Difference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$400.00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$4,801.20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$4,686.00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$151.68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$168.40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$22,767.19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 dirty="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endParaRPr lang="en-US" sz="1050">
                        <a:latin typeface="Calibri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$32,974.47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8" marR="455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6078200" y="3048000"/>
            <a:ext cx="1219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297400" y="3048000"/>
            <a:ext cx="838200" cy="381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125200" y="4724400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4935200" y="4724400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6078200" y="4724400"/>
            <a:ext cx="1219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297400" y="4724400"/>
            <a:ext cx="838200" cy="3048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440398" y="1752600"/>
          <a:ext cx="3581402" cy="84700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70459"/>
                <a:gridCol w="1230481"/>
                <a:gridCol w="1180462"/>
              </a:tblGrid>
              <a:tr h="2823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Total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923" marR="14923" marT="149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 smtClean="0"/>
                        <a:t>$32,974.47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923" marR="14923" marT="14923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923" marR="14923" marT="14923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Fuel Cost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923" marR="14923" marT="14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/>
                        <a:t>$17,295.00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923" marR="14923" marT="14923" marB="0" anchor="b"/>
                </a:tc>
              </a:tr>
              <a:tr h="282334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923" marR="14923" marT="14923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Savings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923" marR="14923" marT="14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/>
                        <a:t>$15,679.47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923" marR="14923" marT="14923" marB="0" anchor="b"/>
                </a:tc>
              </a:tr>
            </a:tbl>
          </a:graphicData>
        </a:graphic>
      </p:graphicFrame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idx="12"/>
          </p:nvPr>
        </p:nvSpPr>
        <p:spPr>
          <a:xfrm>
            <a:off x="9525000" y="18288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  <a:p>
            <a:pPr lvl="1" eaLnBrk="1" hangingPunct="1"/>
            <a:r>
              <a:rPr lang="en-US" dirty="0" smtClean="0"/>
              <a:t>Suggest demand response due to net metering issues</a:t>
            </a:r>
          </a:p>
          <a:p>
            <a:pPr lvl="1" eaLnBrk="1" hangingPunct="1"/>
            <a:r>
              <a:rPr lang="en-US" dirty="0" smtClean="0"/>
              <a:t>Evaluate on small scale, mandatory vs. volunteer</a:t>
            </a:r>
          </a:p>
          <a:p>
            <a:pPr lvl="1" eaLnBrk="1" hangingPunct="1"/>
            <a:r>
              <a:rPr lang="en-US" dirty="0" smtClean="0"/>
              <a:t>Saving on demand creates large savings</a:t>
            </a:r>
          </a:p>
          <a:p>
            <a:pPr lvl="1" eaLnBrk="1" hangingPunct="1"/>
            <a:r>
              <a:rPr lang="en-US" dirty="0" smtClean="0"/>
              <a:t>Not most sustainable way to curtail loads</a:t>
            </a: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	</a:t>
            </a:r>
          </a:p>
          <a:p>
            <a:pPr lvl="1" eaLnBrk="1" hangingPunct="1"/>
            <a:r>
              <a:rPr lang="en-US" dirty="0" smtClean="0"/>
              <a:t>Financing projects is hard, especially in today’s economy</a:t>
            </a:r>
          </a:p>
          <a:p>
            <a:pPr lvl="1" eaLnBrk="1" hangingPunct="1"/>
            <a:r>
              <a:rPr lang="en-US" dirty="0" smtClean="0"/>
              <a:t>Use savings to help finance</a:t>
            </a:r>
          </a:p>
          <a:p>
            <a:pPr lvl="2" eaLnBrk="1" hangingPunct="1"/>
            <a:r>
              <a:rPr lang="en-US" dirty="0" smtClean="0"/>
              <a:t>Performance contractors</a:t>
            </a:r>
          </a:p>
          <a:p>
            <a:pPr lvl="2" eaLnBrk="1" hangingPunct="1"/>
            <a:r>
              <a:rPr lang="en-US" dirty="0" smtClean="0"/>
              <a:t>Guaranteed savings</a:t>
            </a:r>
          </a:p>
          <a:p>
            <a:pPr lvl="2" eaLnBrk="1" hangingPunct="1"/>
            <a:r>
              <a:rPr lang="en-US" dirty="0" smtClean="0"/>
              <a:t>Unique marketing approach to owner?</a:t>
            </a:r>
          </a:p>
          <a:p>
            <a:pPr lvl="1" eaLnBrk="1" hangingPunct="1"/>
            <a:r>
              <a:rPr lang="en-US" dirty="0" smtClean="0"/>
              <a:t>Rebates, Incentives, and Tax Credits</a:t>
            </a:r>
          </a:p>
          <a:p>
            <a:pPr lvl="1" eaLnBrk="1" hangingPunct="1"/>
            <a:r>
              <a:rPr lang="en-US" dirty="0" smtClean="0"/>
              <a:t>Critical Issue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Statement</a:t>
            </a:r>
          </a:p>
          <a:p>
            <a:pPr lvl="1" eaLnBrk="1" hangingPunct="1"/>
            <a:r>
              <a:rPr lang="en-US" dirty="0" smtClean="0"/>
              <a:t>Availability of programs to assist in sustainable and energy saving endeavors</a:t>
            </a:r>
          </a:p>
          <a:p>
            <a:pPr lvl="1" eaLnBrk="1" hangingPunct="1"/>
            <a:r>
              <a:rPr lang="en-US" dirty="0" smtClean="0"/>
              <a:t>Move towards renovations for facility savings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Goal</a:t>
            </a:r>
          </a:p>
          <a:p>
            <a:pPr lvl="1" eaLnBrk="1" hangingPunct="1"/>
            <a:r>
              <a:rPr lang="en-US" dirty="0" smtClean="0"/>
              <a:t>Evaluate programs for application to Crystal Plaza II, especially in the areas of previous analyses, and show how these systems can create a unique marketing tool to assist in financing.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Financing Projects through Energy Savings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Programs</a:t>
            </a:r>
          </a:p>
          <a:p>
            <a:pPr lvl="1" eaLnBrk="1" hangingPunct="1"/>
            <a:r>
              <a:rPr lang="en-US" dirty="0" smtClean="0"/>
              <a:t>Arlington County Green Building Incentive Program</a:t>
            </a:r>
          </a:p>
          <a:p>
            <a:pPr lvl="2" eaLnBrk="1" hangingPunct="1"/>
            <a:r>
              <a:rPr lang="en-US" dirty="0" smtClean="0"/>
              <a:t>Based on USGBC’s LEED ratings</a:t>
            </a:r>
          </a:p>
          <a:p>
            <a:pPr lvl="2" eaLnBrk="1" hangingPunct="1"/>
            <a:r>
              <a:rPr lang="en-US" dirty="0" smtClean="0"/>
              <a:t>Grants density and height bonuses</a:t>
            </a:r>
          </a:p>
          <a:p>
            <a:pPr lvl="3" eaLnBrk="1" hangingPunct="1"/>
            <a:r>
              <a:rPr lang="en-US" dirty="0" smtClean="0"/>
              <a:t>0.15 increase for Certified</a:t>
            </a:r>
          </a:p>
          <a:p>
            <a:pPr lvl="3" eaLnBrk="1" hangingPunct="1"/>
            <a:r>
              <a:rPr lang="en-US" dirty="0" smtClean="0"/>
              <a:t>0.25 increase for Silver</a:t>
            </a:r>
          </a:p>
          <a:p>
            <a:pPr lvl="3" eaLnBrk="1" hangingPunct="1"/>
            <a:r>
              <a:rPr lang="en-US" dirty="0" smtClean="0"/>
              <a:t>0.35 increase for Gold/Platinum</a:t>
            </a:r>
          </a:p>
          <a:p>
            <a:pPr lvl="2" eaLnBrk="1" hangingPunct="1"/>
            <a:r>
              <a:rPr lang="en-US" dirty="0" smtClean="0"/>
              <a:t>Green Building Fund created for education of developers</a:t>
            </a:r>
          </a:p>
          <a:p>
            <a:pPr lvl="3" eaLnBrk="1" hangingPunct="1"/>
            <a:r>
              <a:rPr lang="en-US" dirty="0" smtClean="0"/>
              <a:t>$0.03/</a:t>
            </a:r>
            <a:r>
              <a:rPr lang="en-US" dirty="0" err="1" smtClean="0"/>
              <a:t>sf</a:t>
            </a:r>
            <a:r>
              <a:rPr lang="en-US" dirty="0" smtClean="0"/>
              <a:t> mandatory contribution for non-LEED buildings</a:t>
            </a:r>
          </a:p>
          <a:p>
            <a:pPr lvl="2" eaLnBrk="1" hangingPunct="1"/>
            <a:r>
              <a:rPr lang="en-US" dirty="0" smtClean="0"/>
              <a:t>Application at Crystal Plaza II</a:t>
            </a:r>
          </a:p>
          <a:p>
            <a:pPr lvl="3" eaLnBrk="1" hangingPunct="1"/>
            <a:r>
              <a:rPr lang="en-US" dirty="0" smtClean="0"/>
              <a:t>Saves $9,750 from contribution, no effect of FAR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>
          <a:xfrm>
            <a:off x="18745200" y="2362200"/>
            <a:ext cx="8229600" cy="3352800"/>
          </a:xfrm>
        </p:spPr>
        <p:txBody>
          <a:bodyPr/>
          <a:lstStyle/>
          <a:p>
            <a:pPr lvl="1" eaLnBrk="1" hangingPunct="1"/>
            <a:r>
              <a:rPr lang="en-US" dirty="0" smtClean="0"/>
              <a:t>TVA Green Power Switch Generation Partners</a:t>
            </a:r>
          </a:p>
          <a:p>
            <a:pPr lvl="2" eaLnBrk="1" hangingPunct="1"/>
            <a:r>
              <a:rPr lang="en-US" dirty="0" smtClean="0"/>
              <a:t>Limited to TVA service area</a:t>
            </a:r>
          </a:p>
          <a:p>
            <a:pPr lvl="2" eaLnBrk="1" hangingPunct="1"/>
            <a:r>
              <a:rPr lang="en-US" dirty="0" smtClean="0"/>
              <a:t>Green energy produced by participant is bought by TVA and used in their green pricing program for customers</a:t>
            </a:r>
          </a:p>
          <a:p>
            <a:pPr lvl="2" eaLnBrk="1" hangingPunct="1"/>
            <a:r>
              <a:rPr lang="en-US" dirty="0" smtClean="0"/>
              <a:t>$0.20/kWh compensation on 10 year contract</a:t>
            </a:r>
          </a:p>
          <a:p>
            <a:pPr lvl="2" eaLnBrk="1" hangingPunct="1"/>
            <a:r>
              <a:rPr lang="en-US" dirty="0" smtClean="0"/>
              <a:t>Application at Crystal Plaza II</a:t>
            </a:r>
          </a:p>
          <a:p>
            <a:pPr lvl="3" eaLnBrk="1" hangingPunct="1"/>
            <a:r>
              <a:rPr lang="en-US" dirty="0" smtClean="0"/>
              <a:t>Not applicable, outside service area</a:t>
            </a:r>
          </a:p>
          <a:p>
            <a:pPr lvl="3" eaLnBrk="1" hangingPunct="1"/>
            <a:r>
              <a:rPr lang="en-US" dirty="0" smtClean="0"/>
              <a:t>Suggest program to local utility and negotiate rate/contract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Financing Projects through Energy Savings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</a:t>
            </a:r>
          </a:p>
          <a:p>
            <a:pPr lvl="1" eaLnBrk="1" hangingPunct="1"/>
            <a:r>
              <a:rPr lang="en-US" dirty="0" smtClean="0"/>
              <a:t>South Façade BIPV- $757,286</a:t>
            </a:r>
            <a:endParaRPr lang="en-US" b="1" dirty="0" smtClean="0"/>
          </a:p>
          <a:p>
            <a:pPr lvl="2" eaLnBrk="1" hangingPunct="1"/>
            <a:endParaRPr lang="en-US" dirty="0" smtClean="0"/>
          </a:p>
        </p:txBody>
      </p:sp>
      <p:graphicFrame>
        <p:nvGraphicFramePr>
          <p:cNvPr id="8" name="Chart 7"/>
          <p:cNvGraphicFramePr/>
          <p:nvPr/>
        </p:nvGraphicFramePr>
        <p:xfrm>
          <a:off x="10229850" y="2743200"/>
          <a:ext cx="6972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Financing Projects through Energy Savings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8745200" y="2362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Modified Accelerated Cost Recovery System (MARCS)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Allows for solar to depreciate over 5 years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Bonus of 50% depreciation as part of Economic Stimulus Act in Feb 2008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Business Energy Investment Tax Credit (ITC)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Tax credit for 30% of solar, with no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limit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</a:t>
            </a:r>
          </a:p>
          <a:p>
            <a:pPr lvl="1" eaLnBrk="1" hangingPunct="1"/>
            <a:r>
              <a:rPr lang="en-US" dirty="0" smtClean="0"/>
              <a:t>South Façade BIPV- $757,286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Payback period using only energy savings is 4.72 years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Financing Projects through Energy Savings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8364200" y="2057400"/>
          <a:ext cx="8153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0229850" y="2743200"/>
          <a:ext cx="6972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/>
          <p:cNvSpPr/>
          <p:nvPr/>
        </p:nvSpPr>
        <p:spPr>
          <a:xfrm>
            <a:off x="14401800" y="3276600"/>
            <a:ext cx="19050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6"/>
          </p:cNvCxnSpPr>
          <p:nvPr/>
        </p:nvCxnSpPr>
        <p:spPr>
          <a:xfrm flipV="1">
            <a:off x="16306800" y="3657600"/>
            <a:ext cx="1828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>
          <a:xfrm>
            <a:off x="18745200" y="2362200"/>
            <a:ext cx="7696200" cy="3352800"/>
          </a:xfrm>
        </p:spPr>
        <p:txBody>
          <a:bodyPr/>
          <a:lstStyle/>
          <a:p>
            <a:pPr lvl="1" eaLnBrk="1" hangingPunct="1"/>
            <a:r>
              <a:rPr lang="en-US" dirty="0" smtClean="0"/>
              <a:t>Crystal Plaza II, $70,000,000 on 20 year loan at 6.5%</a:t>
            </a:r>
          </a:p>
          <a:p>
            <a:pPr lvl="2" eaLnBrk="1" hangingPunct="1"/>
            <a:r>
              <a:rPr lang="en-US" sz="1600" dirty="0" smtClean="0"/>
              <a:t>$6,352,950/year or $529,412/month</a:t>
            </a:r>
          </a:p>
          <a:p>
            <a:pPr lvl="1" eaLnBrk="1" hangingPunct="1"/>
            <a:r>
              <a:rPr lang="en-US" dirty="0" smtClean="0"/>
              <a:t>Use energy savings to help finance</a:t>
            </a:r>
          </a:p>
          <a:p>
            <a:pPr lvl="2" eaLnBrk="1" hangingPunct="1"/>
            <a:r>
              <a:rPr lang="en-US" sz="1600" dirty="0" smtClean="0"/>
              <a:t>Demand response- $8,000</a:t>
            </a:r>
          </a:p>
          <a:p>
            <a:pPr lvl="2" eaLnBrk="1" hangingPunct="1"/>
            <a:r>
              <a:rPr lang="en-US" sz="1600" dirty="0" smtClean="0"/>
              <a:t>Net metering “green” power- $16,000 </a:t>
            </a:r>
            <a:r>
              <a:rPr lang="en-US" sz="1200" dirty="0" smtClean="0"/>
              <a:t>(assuming TVA program)</a:t>
            </a:r>
          </a:p>
          <a:p>
            <a:pPr lvl="2" eaLnBrk="1" hangingPunct="1"/>
            <a:r>
              <a:rPr lang="en-US" sz="1600" dirty="0" smtClean="0"/>
              <a:t>Demand shave- $180,000</a:t>
            </a:r>
          </a:p>
          <a:p>
            <a:pPr lvl="2" eaLnBrk="1" hangingPunct="1"/>
            <a:r>
              <a:rPr lang="en-US" sz="1600" dirty="0" smtClean="0"/>
              <a:t>Total- $204,000</a:t>
            </a:r>
          </a:p>
          <a:p>
            <a:pPr lvl="1" eaLnBrk="1" hangingPunct="1"/>
            <a:r>
              <a:rPr lang="en-US" dirty="0" smtClean="0"/>
              <a:t>Now, $6,148,950/year or $512,413 </a:t>
            </a:r>
            <a:r>
              <a:rPr lang="en-US" sz="1600" dirty="0" smtClean="0"/>
              <a:t>(basic analysis)</a:t>
            </a:r>
          </a:p>
          <a:p>
            <a:pPr lvl="2" eaLnBrk="1" hangingPunct="1"/>
            <a:r>
              <a:rPr lang="en-US" sz="1600" dirty="0" smtClean="0"/>
              <a:t>PW analysis shows savings of $3,035,000 over life of loan at 3% inflation rate</a:t>
            </a:r>
          </a:p>
          <a:p>
            <a:pPr lvl="2" eaLnBrk="1" hangingPunct="1"/>
            <a:r>
              <a:rPr lang="en-US" sz="1600" dirty="0" smtClean="0"/>
              <a:t>Saves 4.34% on loan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Financing Projects through Energy Savings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  <a:p>
            <a:pPr lvl="1" eaLnBrk="1" hangingPunct="1"/>
            <a:r>
              <a:rPr lang="en-US" dirty="0" smtClean="0"/>
              <a:t>Using incentives, rebates, and tax credits BIPV becomes feasible</a:t>
            </a:r>
          </a:p>
          <a:p>
            <a:pPr lvl="1" eaLnBrk="1" hangingPunct="1"/>
            <a:r>
              <a:rPr lang="en-US" dirty="0" smtClean="0"/>
              <a:t>Basic analysis shows a savings of about 4% on loan</a:t>
            </a:r>
          </a:p>
          <a:p>
            <a:pPr lvl="2" eaLnBrk="1" hangingPunct="1"/>
            <a:r>
              <a:rPr lang="en-US" dirty="0" smtClean="0"/>
              <a:t>Market strategy to owner?</a:t>
            </a:r>
          </a:p>
          <a:p>
            <a:pPr lvl="2" eaLnBrk="1" hangingPunct="1"/>
            <a:r>
              <a:rPr lang="en-US" dirty="0" smtClean="0"/>
              <a:t>Higher returns with efficient systems or more programs</a:t>
            </a:r>
          </a:p>
          <a:p>
            <a:pPr lvl="1" eaLnBrk="1" hangingPunct="1"/>
            <a:r>
              <a:rPr lang="en-US" dirty="0" smtClean="0"/>
              <a:t>Owner had interest in “bundled” packages that included rebates, incentives, and credits that could help bottom  line and use green/sustainable measures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>
          <a:xfrm>
            <a:off x="18745200" y="2362200"/>
            <a:ext cx="7696200" cy="3352800"/>
          </a:xfrm>
        </p:spPr>
        <p:txBody>
          <a:bodyPr/>
          <a:lstStyle/>
          <a:p>
            <a:pPr lvl="1" eaLnBrk="1" hangingPunct="1"/>
            <a:r>
              <a:rPr lang="en-US" dirty="0" smtClean="0"/>
              <a:t>Crystal Plaza II, $70,000,000 on 20 year loan at 6.5%</a:t>
            </a:r>
          </a:p>
          <a:p>
            <a:pPr lvl="2" eaLnBrk="1" hangingPunct="1"/>
            <a:r>
              <a:rPr lang="en-US" sz="1600" dirty="0" smtClean="0"/>
              <a:t>$6,352,950/year or $529,412/month</a:t>
            </a:r>
          </a:p>
          <a:p>
            <a:pPr lvl="1" eaLnBrk="1" hangingPunct="1"/>
            <a:r>
              <a:rPr lang="en-US" dirty="0" smtClean="0"/>
              <a:t>Use energy savings to help finance</a:t>
            </a:r>
          </a:p>
          <a:p>
            <a:pPr lvl="2" eaLnBrk="1" hangingPunct="1"/>
            <a:r>
              <a:rPr lang="en-US" sz="1600" dirty="0" smtClean="0"/>
              <a:t>Demand response- $8,000</a:t>
            </a:r>
          </a:p>
          <a:p>
            <a:pPr lvl="2" eaLnBrk="1" hangingPunct="1"/>
            <a:r>
              <a:rPr lang="en-US" sz="1600" dirty="0" smtClean="0"/>
              <a:t>Net metering “green” power- $16,000 </a:t>
            </a:r>
            <a:r>
              <a:rPr lang="en-US" sz="1200" dirty="0" smtClean="0"/>
              <a:t>(assuming TVA program)</a:t>
            </a:r>
          </a:p>
          <a:p>
            <a:pPr lvl="2" eaLnBrk="1" hangingPunct="1"/>
            <a:r>
              <a:rPr lang="en-US" sz="1600" dirty="0" smtClean="0"/>
              <a:t>Demand shave- $180,000</a:t>
            </a:r>
          </a:p>
          <a:p>
            <a:pPr lvl="2" eaLnBrk="1" hangingPunct="1"/>
            <a:r>
              <a:rPr lang="en-US" sz="1600" dirty="0" smtClean="0"/>
              <a:t>Total- $204,000</a:t>
            </a:r>
          </a:p>
          <a:p>
            <a:pPr lvl="1" eaLnBrk="1" hangingPunct="1"/>
            <a:r>
              <a:rPr lang="en-US" dirty="0" smtClean="0"/>
              <a:t>Now, $6,148,950/year or $512,413 </a:t>
            </a:r>
            <a:r>
              <a:rPr lang="en-US" sz="1600" dirty="0" smtClean="0"/>
              <a:t>(basic analysis)</a:t>
            </a:r>
          </a:p>
          <a:p>
            <a:pPr lvl="2" eaLnBrk="1" hangingPunct="1"/>
            <a:r>
              <a:rPr lang="en-US" sz="1600" dirty="0" smtClean="0"/>
              <a:t>PW analysis shows savings of $3,035,000 over life of loan at 3% inflation rate</a:t>
            </a:r>
          </a:p>
          <a:p>
            <a:pPr lvl="2" eaLnBrk="1" hangingPunct="1"/>
            <a:r>
              <a:rPr lang="en-US" sz="1600" dirty="0" smtClean="0"/>
              <a:t>Saves 4.34% on loan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Financing Projects through Energy Savings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Content Placeholder 4"/>
          <p:cNvSpPr>
            <a:spLocks noGrp="1"/>
          </p:cNvSpPr>
          <p:nvPr>
            <p:ph idx="13"/>
          </p:nvPr>
        </p:nvSpPr>
        <p:spPr>
          <a:xfrm>
            <a:off x="18745200" y="1676400"/>
            <a:ext cx="82296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Constructability Challenges</a:t>
            </a:r>
          </a:p>
          <a:p>
            <a:pPr marL="804863" indent="-34766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Renovation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Required Delivery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Reconfiguration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Residential Curtain Wall</a:t>
            </a:r>
          </a:p>
          <a:p>
            <a:pPr eaLnBrk="1" hangingPunct="1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67" name="Picture 66" descr="CrystalPlaza2 precast fac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9800" y="2286000"/>
            <a:ext cx="701430" cy="8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68" name="Picture 67" descr="rend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1800" y="2209800"/>
            <a:ext cx="783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0" name="Picture 69" descr="Elevation Occupancy cop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93200" y="3276600"/>
            <a:ext cx="702010" cy="8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1" name="Picture 70" descr="existing floor pla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00029" y="4648200"/>
            <a:ext cx="10036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72" name="Picture 71" descr="new floor pla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0" y="4648200"/>
            <a:ext cx="1005840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73" name="Right Arrow 72"/>
          <p:cNvSpPr/>
          <p:nvPr/>
        </p:nvSpPr>
        <p:spPr>
          <a:xfrm>
            <a:off x="21183599" y="48006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21793200" y="25908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N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7600" y="4572000"/>
            <a:ext cx="809625" cy="10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  <a:p>
            <a:pPr lvl="1" eaLnBrk="1" hangingPunct="1"/>
            <a:r>
              <a:rPr lang="en-US" dirty="0" smtClean="0"/>
              <a:t>Consolidation of Slab Penetrations</a:t>
            </a:r>
          </a:p>
          <a:p>
            <a:pPr lvl="2" eaLnBrk="1" hangingPunct="1"/>
            <a:r>
              <a:rPr lang="en-US" dirty="0" smtClean="0"/>
              <a:t>Use structural analysis tool to locate problematic and marginal areas</a:t>
            </a:r>
          </a:p>
          <a:p>
            <a:pPr lvl="2" eaLnBrk="1" hangingPunct="1"/>
            <a:r>
              <a:rPr lang="en-US" dirty="0" smtClean="0"/>
              <a:t>Savings in rework of $55,000, and over $3,000 in material</a:t>
            </a:r>
          </a:p>
          <a:p>
            <a:pPr lvl="1" eaLnBrk="1" hangingPunct="1"/>
            <a:r>
              <a:rPr lang="en-US" dirty="0" smtClean="0"/>
              <a:t>Building Integrated Solar Energy System</a:t>
            </a:r>
          </a:p>
          <a:p>
            <a:pPr lvl="2" eaLnBrk="1" hangingPunct="1"/>
            <a:r>
              <a:rPr lang="en-US" dirty="0" smtClean="0"/>
              <a:t>Best case scenario is South, East, and West facades</a:t>
            </a:r>
          </a:p>
          <a:p>
            <a:pPr lvl="2" eaLnBrk="1" hangingPunct="1"/>
            <a:r>
              <a:rPr lang="en-US" dirty="0" smtClean="0"/>
              <a:t>Feasible with rebates, incentives, and tax credits</a:t>
            </a:r>
          </a:p>
          <a:p>
            <a:pPr lvl="1" eaLnBrk="1" hangingPunct="1"/>
            <a:r>
              <a:rPr lang="en-US" dirty="0" smtClean="0"/>
              <a:t>Peak Demand Shift and Demand Response</a:t>
            </a:r>
          </a:p>
          <a:p>
            <a:pPr lvl="2" eaLnBrk="1" hangingPunct="1"/>
            <a:r>
              <a:rPr lang="en-US" dirty="0" smtClean="0"/>
              <a:t>Demand response better program to start with</a:t>
            </a:r>
          </a:p>
          <a:p>
            <a:pPr lvl="2" eaLnBrk="1" hangingPunct="1"/>
            <a:r>
              <a:rPr lang="en-US" dirty="0" smtClean="0"/>
              <a:t>Peak demand shift has higher return, but is not as sustainable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Balfour Beatty Construction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Will Siegel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TJ </a:t>
            </a:r>
            <a:r>
              <a:rPr lang="en-US" sz="1200" dirty="0" err="1" smtClean="0">
                <a:solidFill>
                  <a:schemeClr val="tx1"/>
                </a:solidFill>
              </a:rPr>
              <a:t>Sawner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Sean Graham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Keith Dugan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John Garvey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Erica </a:t>
            </a:r>
            <a:r>
              <a:rPr lang="en-US" sz="1200" dirty="0" err="1" smtClean="0">
                <a:solidFill>
                  <a:schemeClr val="tx1"/>
                </a:solidFill>
              </a:rPr>
              <a:t>Lazzaro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Dave </a:t>
            </a:r>
            <a:r>
              <a:rPr lang="en-US" sz="1200" dirty="0" err="1" smtClean="0">
                <a:solidFill>
                  <a:schemeClr val="tx1"/>
                </a:solidFill>
              </a:rPr>
              <a:t>Laib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Steve </a:t>
            </a:r>
            <a:r>
              <a:rPr lang="en-US" sz="1200" dirty="0" err="1" smtClean="0">
                <a:solidFill>
                  <a:schemeClr val="tx1"/>
                </a:solidFill>
              </a:rPr>
              <a:t>Tapparo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</a:rPr>
              <a:t>Vornado</a:t>
            </a:r>
            <a:r>
              <a:rPr lang="en-US" sz="1200" b="1" dirty="0" smtClean="0">
                <a:solidFill>
                  <a:schemeClr val="tx1"/>
                </a:solidFill>
              </a:rPr>
              <a:t>/Charles E. Smith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Michael Harrington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Richard Smith</a:t>
            </a:r>
          </a:p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Conclusions and Questions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26278" y="2286000"/>
            <a:ext cx="27767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latin typeface="Georgia" pitchFamily="18" charset="0"/>
              </a:rPr>
              <a:t>Others</a:t>
            </a:r>
          </a:p>
          <a:p>
            <a:pPr>
              <a:buNone/>
            </a:pPr>
            <a:r>
              <a:rPr lang="en-US" sz="1200" dirty="0" smtClean="0">
                <a:latin typeface="Georgia" pitchFamily="18" charset="0"/>
              </a:rPr>
              <a:t>Greg </a:t>
            </a:r>
            <a:r>
              <a:rPr lang="en-US" sz="1200" dirty="0" err="1" smtClean="0">
                <a:latin typeface="Georgia" pitchFamily="18" charset="0"/>
              </a:rPr>
              <a:t>Lok</a:t>
            </a:r>
            <a:r>
              <a:rPr lang="en-US" sz="1200" dirty="0" smtClean="0">
                <a:latin typeface="Georgia" pitchFamily="18" charset="0"/>
              </a:rPr>
              <a:t>, CLT</a:t>
            </a:r>
          </a:p>
          <a:p>
            <a:pPr>
              <a:buNone/>
            </a:pPr>
            <a:r>
              <a:rPr lang="en-US" sz="1200" dirty="0" err="1" smtClean="0">
                <a:latin typeface="Georgia" pitchFamily="18" charset="0"/>
              </a:rPr>
              <a:t>Arif</a:t>
            </a:r>
            <a:r>
              <a:rPr lang="en-US" sz="1200" dirty="0" smtClean="0">
                <a:latin typeface="Georgia" pitchFamily="18" charset="0"/>
              </a:rPr>
              <a:t> </a:t>
            </a:r>
            <a:r>
              <a:rPr lang="en-US" sz="1200" dirty="0" err="1" smtClean="0">
                <a:latin typeface="Georgia" pitchFamily="18" charset="0"/>
              </a:rPr>
              <a:t>Mahmood</a:t>
            </a:r>
            <a:r>
              <a:rPr lang="en-US" sz="1200" dirty="0" smtClean="0">
                <a:latin typeface="Georgia" pitchFamily="18" charset="0"/>
              </a:rPr>
              <a:t>, TCE</a:t>
            </a:r>
          </a:p>
          <a:p>
            <a:pPr>
              <a:buNone/>
            </a:pPr>
            <a:r>
              <a:rPr lang="en-US" sz="1200" dirty="0" smtClean="0">
                <a:latin typeface="Georgia" pitchFamily="18" charset="0"/>
              </a:rPr>
              <a:t>Tim </a:t>
            </a:r>
            <a:r>
              <a:rPr lang="en-US" sz="1200" dirty="0" err="1" smtClean="0">
                <a:latin typeface="Georgia" pitchFamily="18" charset="0"/>
              </a:rPr>
              <a:t>Tarr</a:t>
            </a:r>
            <a:r>
              <a:rPr lang="en-US" sz="1200" dirty="0" smtClean="0">
                <a:latin typeface="Georgia" pitchFamily="18" charset="0"/>
              </a:rPr>
              <a:t>, GHT</a:t>
            </a:r>
          </a:p>
          <a:p>
            <a:pPr>
              <a:buNone/>
            </a:pPr>
            <a:r>
              <a:rPr lang="en-US" sz="1200" dirty="0" smtClean="0">
                <a:latin typeface="Georgia" pitchFamily="18" charset="0"/>
              </a:rPr>
              <a:t>Andy Lau, Penn State University</a:t>
            </a:r>
          </a:p>
          <a:p>
            <a:pPr>
              <a:buNone/>
            </a:pPr>
            <a:r>
              <a:rPr lang="en-US" sz="1200" dirty="0" smtClean="0">
                <a:latin typeface="Georgia" pitchFamily="18" charset="0"/>
              </a:rPr>
              <a:t>Dr. David Riley, Penn State University</a:t>
            </a:r>
          </a:p>
          <a:p>
            <a:pPr>
              <a:buNone/>
            </a:pPr>
            <a:r>
              <a:rPr lang="en-US" sz="1200" dirty="0" smtClean="0">
                <a:latin typeface="Georgia" pitchFamily="18" charset="0"/>
              </a:rPr>
              <a:t>PACE Industry Members</a:t>
            </a:r>
          </a:p>
          <a:p>
            <a:pPr>
              <a:buNone/>
            </a:pPr>
            <a:r>
              <a:rPr lang="en-US" sz="1200" dirty="0" smtClean="0">
                <a:latin typeface="Georgia" pitchFamily="18" charset="0"/>
              </a:rPr>
              <a:t>Joseph </a:t>
            </a:r>
            <a:r>
              <a:rPr lang="en-US" sz="1200" dirty="0" err="1" smtClean="0">
                <a:latin typeface="Georgia" pitchFamily="18" charset="0"/>
              </a:rPr>
              <a:t>Wilcher</a:t>
            </a:r>
            <a:endParaRPr lang="en-US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</a:rPr>
              <a:t>Marissa Gesell</a:t>
            </a:r>
          </a:p>
          <a:p>
            <a:endParaRPr lang="en-US" dirty="0"/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>
          <a:xfrm>
            <a:off x="9525000" y="1828800"/>
            <a:ext cx="2590800" cy="5334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Project Details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7" name="Picture 6" descr="SW Corner with Preca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0" y="2667000"/>
            <a:ext cx="1790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8" name="Content Placeholder 7" descr="stair demo.JPG"/>
          <p:cNvPicPr>
            <a:picLocks noGrp="1" noChangeAspect="1"/>
          </p:cNvPicPr>
          <p:nvPr>
            <p:ph idx="13"/>
          </p:nvPr>
        </p:nvPicPr>
        <p:blipFill>
          <a:blip r:embed="rId3" cstate="print"/>
          <a:stretch>
            <a:fillRect/>
          </a:stretch>
        </p:blipFill>
        <p:spPr>
          <a:xfrm>
            <a:off x="10972800" y="2438400"/>
            <a:ext cx="1200150" cy="1600200"/>
          </a:xfrm>
          <a:scene3d>
            <a:camera prst="perspectiveHeroicExtremeLeftFacing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11277600" y="4191000"/>
            <a:ext cx="153279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Demolition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Exterior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Interior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Asbestos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Elevators/Stairs</a:t>
            </a:r>
            <a:endParaRPr lang="en-US" sz="1400" dirty="0">
              <a:latin typeface="Georgia" pitchFamily="18" charset="0"/>
            </a:endParaRPr>
          </a:p>
        </p:txBody>
      </p:sp>
      <p:pic>
        <p:nvPicPr>
          <p:cNvPr id="12" name="Picture 11" descr="Slab pour with tend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9000" y="2667000"/>
            <a:ext cx="2514600" cy="1878887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13" name="Picture 12" descr="concrete pour break plac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35000" y="3810000"/>
            <a:ext cx="2243603" cy="167640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</p:pic>
      <p:sp>
        <p:nvSpPr>
          <p:cNvPr id="14" name="TextBox 13"/>
          <p:cNvSpPr txBox="1"/>
          <p:nvPr/>
        </p:nvSpPr>
        <p:spPr>
          <a:xfrm>
            <a:off x="15240000" y="4648200"/>
            <a:ext cx="342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Cast in Place Concrete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Post tensioned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Crane and Bucket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200 CY/pour, ~5 day floor cycle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Two mixes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45200" y="2590800"/>
            <a:ext cx="245932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Electrical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19 meter centers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Bus duct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1514 kW demand 120/208V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1831 kW demand 277/480V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83800" y="1676400"/>
            <a:ext cx="31325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Mechanical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4 RTU for fresh air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Individual Water source heat pumps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(2) 400 t cooling towers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(4) Natural gas fired boilers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31800" y="3886200"/>
            <a:ext cx="1489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Curtain Wall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Unitized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Low-e glass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Large risk</a:t>
            </a:r>
            <a:endParaRPr lang="en-US" sz="1400" dirty="0">
              <a:latin typeface="Georgia" pitchFamily="18" charset="0"/>
            </a:endParaRPr>
          </a:p>
        </p:txBody>
      </p:sp>
      <p:pic>
        <p:nvPicPr>
          <p:cNvPr id="18" name="Picture 17" descr="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31600" y="2971800"/>
            <a:ext cx="1690948" cy="2259161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19" name="Picture 18" descr="stored curtain w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07600" y="3581400"/>
            <a:ext cx="1998388" cy="14931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8" cstate="print"/>
          <a:srcRect l="1351" t="476" r="4054" b="1746"/>
          <a:stretch>
            <a:fillRect/>
          </a:stretch>
        </p:blipFill>
        <p:spPr bwMode="auto">
          <a:xfrm>
            <a:off x="21120936" y="1767840"/>
            <a:ext cx="205740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9" cstate="print"/>
          <a:srcRect t="3386"/>
          <a:stretch>
            <a:fillRect/>
          </a:stretch>
        </p:blipFill>
        <p:spPr bwMode="auto">
          <a:xfrm>
            <a:off x="18973800" y="3962400"/>
            <a:ext cx="2209800" cy="15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>
          <a:xfrm>
            <a:off x="9372600" y="1600200"/>
            <a:ext cx="3962400" cy="5334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Owner/Delivery System</a:t>
            </a: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9296401" y="2286000"/>
            <a:ext cx="5257800" cy="3064747"/>
            <a:chOff x="8829675" y="1866900"/>
            <a:chExt cx="6645275" cy="3873500"/>
          </a:xfrm>
        </p:grpSpPr>
        <p:sp>
          <p:nvSpPr>
            <p:cNvPr id="67610" name="AutoShape 26"/>
            <p:cNvSpPr>
              <a:spLocks noChangeShapeType="1"/>
            </p:cNvSpPr>
            <p:nvPr/>
          </p:nvSpPr>
          <p:spPr bwMode="auto">
            <a:xfrm>
              <a:off x="14430375" y="4298950"/>
              <a:ext cx="0" cy="3429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9" name="AutoShape 25"/>
            <p:cNvSpPr>
              <a:spLocks noChangeShapeType="1"/>
            </p:cNvSpPr>
            <p:nvPr/>
          </p:nvSpPr>
          <p:spPr bwMode="auto">
            <a:xfrm>
              <a:off x="12658725" y="4298950"/>
              <a:ext cx="0" cy="9017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8" name="AutoShape 24"/>
            <p:cNvSpPr>
              <a:spLocks noChangeShapeType="1"/>
            </p:cNvSpPr>
            <p:nvPr/>
          </p:nvSpPr>
          <p:spPr bwMode="auto">
            <a:xfrm>
              <a:off x="11306175" y="4308475"/>
              <a:ext cx="0" cy="9429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7" name="AutoShape 23"/>
            <p:cNvSpPr>
              <a:spLocks noChangeShapeType="1"/>
            </p:cNvSpPr>
            <p:nvPr/>
          </p:nvSpPr>
          <p:spPr bwMode="auto">
            <a:xfrm>
              <a:off x="9001125" y="2619375"/>
              <a:ext cx="0" cy="196215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6" name="AutoShape 22"/>
            <p:cNvSpPr>
              <a:spLocks noChangeShapeType="1"/>
            </p:cNvSpPr>
            <p:nvPr/>
          </p:nvSpPr>
          <p:spPr bwMode="auto">
            <a:xfrm>
              <a:off x="10804525" y="2619375"/>
              <a:ext cx="2803525" cy="0"/>
            </a:xfrm>
            <a:prstGeom prst="straightConnector1">
              <a:avLst/>
            </a:prstGeom>
            <a:noFill/>
            <a:ln w="28575">
              <a:solidFill>
                <a:srgbClr val="C0504D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5" name="AutoShape 21"/>
            <p:cNvSpPr>
              <a:spLocks noChangeShapeType="1"/>
            </p:cNvSpPr>
            <p:nvPr/>
          </p:nvSpPr>
          <p:spPr bwMode="auto">
            <a:xfrm>
              <a:off x="10744200" y="2619375"/>
              <a:ext cx="2066925" cy="533400"/>
            </a:xfrm>
            <a:prstGeom prst="straightConnector1">
              <a:avLst/>
            </a:prstGeom>
            <a:noFill/>
            <a:ln w="28575">
              <a:solidFill>
                <a:srgbClr val="C0504D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4" name="AutoShape 20"/>
            <p:cNvSpPr>
              <a:spLocks noChangeShapeType="1"/>
            </p:cNvSpPr>
            <p:nvPr/>
          </p:nvSpPr>
          <p:spPr bwMode="auto">
            <a:xfrm>
              <a:off x="10744200" y="2619375"/>
              <a:ext cx="1597025" cy="1042988"/>
            </a:xfrm>
            <a:prstGeom prst="straightConnector1">
              <a:avLst/>
            </a:prstGeom>
            <a:noFill/>
            <a:ln w="28575">
              <a:solidFill>
                <a:srgbClr val="C0504D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3" name="AutoShape 19"/>
            <p:cNvSpPr>
              <a:spLocks noChangeShapeType="1"/>
            </p:cNvSpPr>
            <p:nvPr/>
          </p:nvSpPr>
          <p:spPr bwMode="auto">
            <a:xfrm flipV="1">
              <a:off x="10804525" y="2519363"/>
              <a:ext cx="0" cy="385762"/>
            </a:xfrm>
            <a:prstGeom prst="straightConnector1">
              <a:avLst/>
            </a:prstGeom>
            <a:noFill/>
            <a:ln w="28575">
              <a:solidFill>
                <a:srgbClr val="C0504D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2" name="AutoShape 18"/>
            <p:cNvSpPr>
              <a:spLocks noChangeShapeType="1"/>
            </p:cNvSpPr>
            <p:nvPr/>
          </p:nvSpPr>
          <p:spPr bwMode="auto">
            <a:xfrm>
              <a:off x="13119100" y="2190750"/>
              <a:ext cx="381000" cy="2809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1" name="AutoShape 17"/>
            <p:cNvSpPr>
              <a:spLocks noChangeShapeType="1"/>
            </p:cNvSpPr>
            <p:nvPr/>
          </p:nvSpPr>
          <p:spPr bwMode="auto">
            <a:xfrm flipH="1" flipV="1">
              <a:off x="12341225" y="2371725"/>
              <a:ext cx="847725" cy="6381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0" name="AutoShape 16"/>
            <p:cNvSpPr>
              <a:spLocks noChangeShapeType="1"/>
            </p:cNvSpPr>
            <p:nvPr/>
          </p:nvSpPr>
          <p:spPr bwMode="auto">
            <a:xfrm>
              <a:off x="12106275" y="2295525"/>
              <a:ext cx="704850" cy="14763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9" name="AutoShape 15"/>
            <p:cNvSpPr>
              <a:spLocks noChangeShapeType="1"/>
            </p:cNvSpPr>
            <p:nvPr/>
          </p:nvSpPr>
          <p:spPr bwMode="auto">
            <a:xfrm flipH="1">
              <a:off x="11258550" y="2295525"/>
              <a:ext cx="847725" cy="14763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8" name="AutoShape 14"/>
            <p:cNvSpPr>
              <a:spLocks noChangeShapeType="1"/>
            </p:cNvSpPr>
            <p:nvPr/>
          </p:nvSpPr>
          <p:spPr bwMode="auto">
            <a:xfrm flipH="1">
              <a:off x="10839450" y="2371725"/>
              <a:ext cx="847725" cy="6381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7" name="AutoShape 13"/>
            <p:cNvSpPr>
              <a:spLocks noChangeShapeType="1"/>
            </p:cNvSpPr>
            <p:nvPr/>
          </p:nvSpPr>
          <p:spPr bwMode="auto">
            <a:xfrm flipH="1">
              <a:off x="10744200" y="2238375"/>
              <a:ext cx="381000" cy="2809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6" name="AutoShape 12"/>
            <p:cNvSpPr>
              <a:spLocks noChangeArrowheads="1"/>
            </p:cNvSpPr>
            <p:nvPr/>
          </p:nvSpPr>
          <p:spPr bwMode="auto">
            <a:xfrm>
              <a:off x="11125200" y="1866900"/>
              <a:ext cx="2063750" cy="604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OWNER</a:t>
              </a:r>
              <a:endPara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Vornado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/Charles E. Smith</a:t>
              </a:r>
              <a:endPara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Michael Harrington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95" name="AutoShape 11"/>
            <p:cNvSpPr>
              <a:spLocks noChangeArrowheads="1"/>
            </p:cNvSpPr>
            <p:nvPr/>
          </p:nvSpPr>
          <p:spPr bwMode="auto">
            <a:xfrm>
              <a:off x="8829675" y="2057400"/>
              <a:ext cx="2063750" cy="604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GENERAL CONTRACTOR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Balfour Beatty Construction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Dave Laib and Bob Frew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auto">
            <a:xfrm>
              <a:off x="13411200" y="2057400"/>
              <a:ext cx="2063750" cy="604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ARCHITECT</a:t>
              </a:r>
              <a:endPara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Dorsky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Hodgson Parrish </a:t>
              </a: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Yue</a:t>
              </a:r>
              <a:endPara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Anthony Hill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9136063" y="2905125"/>
              <a:ext cx="2063750" cy="604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LEED CONSULTANT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Greenshape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Holly Carr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2712700" y="2905125"/>
              <a:ext cx="2063750" cy="604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STRUCTURAL ENGINEER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Tadjer Cohen Edelson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Arif Mahmood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10042525" y="3662363"/>
              <a:ext cx="2063750" cy="6048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CIVIL ENGINEER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VIKA Incorporated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Frank Jenkins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2252325" y="3662363"/>
              <a:ext cx="2063750" cy="6048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MEP ENGINEER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GHT Limited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Tim Tarr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8829675" y="4391025"/>
              <a:ext cx="2063750" cy="6334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PRIMARY SUBCONTRACTOR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Miller &amp; Long Concrete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Concrete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8" name="AutoShape 4"/>
            <p:cNvSpPr>
              <a:spLocks noChangeShapeType="1"/>
            </p:cNvSpPr>
            <p:nvPr/>
          </p:nvSpPr>
          <p:spPr bwMode="auto">
            <a:xfrm>
              <a:off x="9001125" y="4321175"/>
              <a:ext cx="542925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87" name="AutoShape 3"/>
            <p:cNvSpPr>
              <a:spLocks noChangeArrowheads="1"/>
            </p:cNvSpPr>
            <p:nvPr/>
          </p:nvSpPr>
          <p:spPr bwMode="auto">
            <a:xfrm>
              <a:off x="13315950" y="4391025"/>
              <a:ext cx="2063750" cy="6334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PRIMARY SUBCONTRACTOR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Tyler Mechanical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Mechanical, Plumbing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6" name="AutoShape 2"/>
            <p:cNvSpPr>
              <a:spLocks noChangeArrowheads="1"/>
            </p:cNvSpPr>
            <p:nvPr/>
          </p:nvSpPr>
          <p:spPr bwMode="auto">
            <a:xfrm>
              <a:off x="12166600" y="5111750"/>
              <a:ext cx="2063750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PRIMARY SUBCONTRACTOR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Truland Systems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Electrical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5" name="AutoShape 1"/>
            <p:cNvSpPr>
              <a:spLocks noChangeArrowheads="1"/>
            </p:cNvSpPr>
            <p:nvPr/>
          </p:nvSpPr>
          <p:spPr bwMode="auto">
            <a:xfrm>
              <a:off x="10042525" y="5111750"/>
              <a:ext cx="2063750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PRIMARY SUBCONTRACTOR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Concrete Technology Service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Demolition</a:t>
              </a: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859000" y="2514600"/>
            <a:ext cx="3050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Negoiated</a:t>
            </a:r>
            <a:r>
              <a:rPr lang="en-US" dirty="0" smtClean="0">
                <a:latin typeface="Georgia" pitchFamily="18" charset="0"/>
              </a:rPr>
              <a:t> GMP</a:t>
            </a:r>
          </a:p>
          <a:p>
            <a:r>
              <a:rPr lang="en-US" dirty="0" smtClean="0">
                <a:latin typeface="Georgia" pitchFamily="18" charset="0"/>
              </a:rPr>
              <a:t>$67 million for construction</a:t>
            </a:r>
          </a:p>
          <a:p>
            <a:r>
              <a:rPr lang="en-US" dirty="0" smtClean="0">
                <a:latin typeface="Georgia" pitchFamily="18" charset="0"/>
              </a:rPr>
              <a:t>Preconstruction Services</a:t>
            </a:r>
          </a:p>
          <a:p>
            <a:r>
              <a:rPr lang="en-US" dirty="0" smtClean="0">
                <a:latin typeface="Georgia" pitchFamily="18" charset="0"/>
              </a:rPr>
              <a:t>Balfour Beatty as GC</a:t>
            </a:r>
          </a:p>
        </p:txBody>
      </p:sp>
      <p:sp>
        <p:nvSpPr>
          <p:cNvPr id="66" name="Content Placeholder 4"/>
          <p:cNvSpPr>
            <a:spLocks noGrp="1"/>
          </p:cNvSpPr>
          <p:nvPr>
            <p:ph idx="13"/>
          </p:nvPr>
        </p:nvSpPr>
        <p:spPr>
          <a:xfrm>
            <a:off x="18745200" y="1676400"/>
            <a:ext cx="82296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Constructability Challenges</a:t>
            </a:r>
          </a:p>
          <a:p>
            <a:pPr marL="804863" indent="-34766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Renovation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Required Delivery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Reconfiguration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Residential Curtain Wall</a:t>
            </a:r>
          </a:p>
          <a:p>
            <a:pPr eaLnBrk="1" hangingPunct="1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67" name="Picture 66" descr="CrystalPlaza2 precast fac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9800" y="2286000"/>
            <a:ext cx="701430" cy="8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68" name="Picture 67" descr="rend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1800" y="2209800"/>
            <a:ext cx="783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0" name="Picture 69" descr="Elevation Occupancy cop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93200" y="3276600"/>
            <a:ext cx="702010" cy="8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1" name="Picture 70" descr="existing floor pla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00029" y="4648200"/>
            <a:ext cx="10036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72" name="Picture 71" descr="new floor pla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0" y="4648200"/>
            <a:ext cx="1005840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73" name="Right Arrow 72"/>
          <p:cNvSpPr/>
          <p:nvPr/>
        </p:nvSpPr>
        <p:spPr>
          <a:xfrm>
            <a:off x="21183599" y="48006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21793200" y="25908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N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7600" y="4572000"/>
            <a:ext cx="809625" cy="10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 animBg="1"/>
      <p:bldP spid="7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828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Creating Sustainability in Crystal City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70A9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Crystal Plaza II Overview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Project background, challenges, site, and team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Consolidation of Slab Penetrations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Building Integrated Solar Energy System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Peak Demand Shift and Demand Response Programs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Financing Projects through Energy Savings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Conclusion and 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Picture 5" descr="Demo Pha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1400" y="1752600"/>
            <a:ext cx="5029200" cy="388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mo Pha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0" y="17526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828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Creating Sustainability in Crystal City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70A9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Crystal Plaza II Overview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Project background, challenges, site, and team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Consolidation of Slab Penetrations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Building Integrated Solar Energy System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Peak Demand Shift and Demand Response Programs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Financing Projects through Energy Savings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Conclusion and 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Picture 5" descr="FINISH PHASE SITE PLAN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1400" y="18288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Cost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following is a breakdown of specific building systems in the Crystal Plaza II project.  Each category is representative of a specification division and other items from varying divisions have been included as noted.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Mechanical System Cost: $13 Million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Mechanical System Cost/SF: $40/SF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Electrical System Cost: $7.5 Million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Electrical System Cost/SF: $23.08/SF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Structural System Cost (Concrete only): $4.1 Million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Structural System Cost/SF: $12.62/SF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Curtain Wall System (As part of Doors/Windows): $11.2 Million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Curtain Wall System Cost/SF: $34.46/SF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General Conditions</a:t>
            </a:r>
          </a:p>
          <a:p>
            <a:pPr lvl="1"/>
            <a:r>
              <a:rPr lang="en-US" b="1" dirty="0" smtClean="0"/>
              <a:t>Grand Total</a:t>
            </a:r>
            <a:r>
              <a:rPr lang="en-US" dirty="0" smtClean="0"/>
              <a:t> $3,095,115.25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9659600" y="3124200"/>
          <a:ext cx="3861233" cy="231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Dominion of Virginia does offer net metering,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Limited/restricted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Terms and Conditions for net metering, it is available to “customer-generator” using a “renewable energy facility” for the first 0.2% of Company’s North Carolina jurisdictional peak load during the previous year.  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Alternating current capacity of no more than 100 kW for nonresidential customers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Its total fuel source is solar PV, wind power, micro-hydro, or biomass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Is for the customer-generator’s use and not for sale to a third party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Is interconnected and operated in parallel with the electric distribution system provided by the company (Virginia Electric and Power Company, 2006)</a:t>
            </a:r>
          </a:p>
          <a:p>
            <a:pPr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Shadow Study</a:t>
            </a:r>
          </a:p>
          <a:p>
            <a:pPr lvl="1" eaLnBrk="1" hangingPunct="1"/>
            <a:r>
              <a:rPr lang="en-US" dirty="0" smtClean="0"/>
              <a:t>Uses Google </a:t>
            </a:r>
            <a:r>
              <a:rPr lang="en-US" dirty="0" err="1" smtClean="0"/>
              <a:t>SketchUp</a:t>
            </a:r>
            <a:endParaRPr lang="en-US" dirty="0" smtClean="0"/>
          </a:p>
          <a:p>
            <a:pPr lvl="1" eaLnBrk="1" hangingPunct="1"/>
            <a:r>
              <a:rPr lang="en-US" dirty="0" smtClean="0"/>
              <a:t>No shading above 12</a:t>
            </a:r>
            <a:r>
              <a:rPr lang="en-US" baseline="30000" dirty="0" smtClean="0"/>
              <a:t>th</a:t>
            </a:r>
            <a:r>
              <a:rPr lang="en-US" dirty="0" smtClean="0"/>
              <a:t> floor from surroundings</a:t>
            </a:r>
          </a:p>
          <a:p>
            <a:pPr lvl="1" eaLnBrk="1" hangingPunct="1"/>
            <a:r>
              <a:rPr lang="en-US" dirty="0" smtClean="0"/>
              <a:t>Even North façade receives sun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9738" y="1566863"/>
            <a:ext cx="8972525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Basic from SW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04298" y="3124200"/>
            <a:ext cx="4075302" cy="2533650"/>
          </a:xfrm>
          <a:prstGeom prst="rect">
            <a:avLst/>
          </a:prstGeom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Building Integrated Solar Energy System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Design considerations, technology, energy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810750" y="304800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Building Integrated Solar Energy Systems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2"/>
          </p:nvPr>
        </p:nvSpPr>
        <p:spPr>
          <a:xfrm>
            <a:off x="9525000" y="18288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Equations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sol</a:t>
            </a:r>
            <a:r>
              <a:rPr lang="en-US" dirty="0" smtClean="0"/>
              <a:t> = I</a:t>
            </a:r>
            <a:r>
              <a:rPr lang="en-US" baseline="-25000" dirty="0" smtClean="0"/>
              <a:t>t</a:t>
            </a:r>
            <a:r>
              <a:rPr lang="en-US" dirty="0" smtClean="0"/>
              <a:t> A </a:t>
            </a:r>
            <a:r>
              <a:rPr lang="el-GR" dirty="0" smtClean="0"/>
              <a:t>η</a:t>
            </a:r>
            <a:r>
              <a:rPr lang="en-US" dirty="0" smtClean="0"/>
              <a:t> t e</a:t>
            </a:r>
          </a:p>
          <a:p>
            <a:pPr lvl="1">
              <a:buNone/>
            </a:pPr>
            <a:r>
              <a:rPr lang="en-US" dirty="0" smtClean="0"/>
              <a:t>where:</a:t>
            </a:r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t</a:t>
            </a:r>
            <a:r>
              <a:rPr lang="en-US" dirty="0" smtClean="0"/>
              <a:t> = long-term average solar per day per unit area at specific tilt and orientation from </a:t>
            </a:r>
            <a:r>
              <a:rPr lang="en-US" dirty="0" err="1" smtClean="0"/>
              <a:t>insolation</a:t>
            </a:r>
            <a:r>
              <a:rPr lang="en-US" dirty="0" smtClean="0"/>
              <a:t> table (W/m</a:t>
            </a:r>
            <a:r>
              <a:rPr lang="en-US" baseline="30000" dirty="0" smtClean="0"/>
              <a:t>2</a:t>
            </a:r>
            <a:r>
              <a:rPr lang="en-US" dirty="0" smtClean="0"/>
              <a:t>-day)</a:t>
            </a:r>
          </a:p>
          <a:p>
            <a:pPr lvl="1"/>
            <a:r>
              <a:rPr lang="en-US" dirty="0" smtClean="0"/>
              <a:t>A = total area receiving sun</a:t>
            </a:r>
          </a:p>
          <a:p>
            <a:pPr lvl="1"/>
            <a:r>
              <a:rPr lang="el-GR" dirty="0" smtClean="0"/>
              <a:t>η</a:t>
            </a:r>
            <a:r>
              <a:rPr lang="en-US" dirty="0" smtClean="0"/>
              <a:t> = annual efficiency of converting sunlight to useful energy </a:t>
            </a:r>
          </a:p>
          <a:p>
            <a:pPr lvl="1"/>
            <a:r>
              <a:rPr lang="en-US" dirty="0" smtClean="0"/>
              <a:t>t = time</a:t>
            </a:r>
          </a:p>
          <a:p>
            <a:pPr lvl="1"/>
            <a:r>
              <a:rPr lang="en-US" dirty="0" smtClean="0"/>
              <a:t>e= orientation efficiency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9" name="Picture 8" descr="C:\DOCUME~1\CRS501~1.COE\LOCALS~1\Temp\msohtmlclip1\01\clip_image00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8800" y="1752600"/>
            <a:ext cx="4191000" cy="39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4"/>
          <p:cNvSpPr>
            <a:spLocks noGrp="1"/>
          </p:cNvSpPr>
          <p:nvPr>
            <p:ph idx="13"/>
          </p:nvPr>
        </p:nvSpPr>
        <p:spPr>
          <a:xfrm>
            <a:off x="18745200" y="1676400"/>
            <a:ext cx="82296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Constructability Challenges</a:t>
            </a:r>
          </a:p>
          <a:p>
            <a:pPr marL="804863" indent="-34766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Renovation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Required Delivery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Reconfiguration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Residential Curtain Wall</a:t>
            </a:r>
          </a:p>
          <a:p>
            <a:pPr eaLnBrk="1" hangingPunct="1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6" name="Content Placeholder 4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Renovation</a:t>
            </a:r>
          </a:p>
          <a:p>
            <a:pPr lvl="1"/>
            <a:r>
              <a:rPr lang="en-US" dirty="0" smtClean="0"/>
              <a:t>40 year old structure</a:t>
            </a:r>
          </a:p>
          <a:p>
            <a:pPr lvl="2"/>
            <a:r>
              <a:rPr lang="en-US" dirty="0" smtClean="0"/>
              <a:t>Deficiencies</a:t>
            </a:r>
          </a:p>
          <a:p>
            <a:pPr lvl="1"/>
            <a:r>
              <a:rPr lang="en-US" dirty="0" smtClean="0"/>
              <a:t>Unforeseen Conditions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" name="Picture 46" descr="CrystalPlaza2 precast facad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3200" y="1981200"/>
            <a:ext cx="1558877" cy="19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48" name="Picture 47" descr="rend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4737" y="1996440"/>
            <a:ext cx="1563624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49" name="Right Arrow 48"/>
          <p:cNvSpPr/>
          <p:nvPr/>
        </p:nvSpPr>
        <p:spPr>
          <a:xfrm>
            <a:off x="15087600" y="2743200"/>
            <a:ext cx="846746" cy="423373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/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10591800" y="3733800"/>
            <a:ext cx="2438400" cy="14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 descr="CrystalPlaza2 precast facad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59800" y="2286000"/>
            <a:ext cx="701430" cy="8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3" name="Picture 22" descr="rend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21800" y="2209800"/>
            <a:ext cx="783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4" name="Picture 23" descr="Elevation Occupancy cop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93200" y="3276600"/>
            <a:ext cx="702010" cy="8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5" name="Picture 24" descr="existing floor pla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00029" y="4648200"/>
            <a:ext cx="10036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6" name="Picture 25" descr="new floor pla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0" y="4648200"/>
            <a:ext cx="1005840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27" name="Right Arrow 26"/>
          <p:cNvSpPr/>
          <p:nvPr/>
        </p:nvSpPr>
        <p:spPr>
          <a:xfrm>
            <a:off x="21183599" y="48006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1793200" y="25908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N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07600" y="4572000"/>
            <a:ext cx="809625" cy="10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Demand Response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3400" y="1600201"/>
            <a:ext cx="6477000" cy="420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9507200" y="4267200"/>
            <a:ext cx="6553200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5816" y="2774664"/>
            <a:ext cx="9000368" cy="17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Demand Response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3400" y="1600201"/>
            <a:ext cx="6477000" cy="420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3926800" y="2209800"/>
            <a:ext cx="2209800" cy="205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82600" y="1676400"/>
            <a:ext cx="351420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Peak Demand Shift and Demand Response Programs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Background, local programs, generator use, results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Demand Response</a:t>
            </a:r>
          </a:p>
          <a:p>
            <a:pPr lvl="1" eaLnBrk="1" hangingPunct="1"/>
            <a:r>
              <a:rPr lang="en-US" dirty="0" err="1" smtClean="0"/>
              <a:t>EnergyConnect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EventConnect</a:t>
            </a:r>
            <a:endParaRPr lang="en-US" dirty="0" smtClean="0"/>
          </a:p>
          <a:p>
            <a:pPr lvl="3" eaLnBrk="1" hangingPunct="1"/>
            <a:r>
              <a:rPr lang="en-US" dirty="0" smtClean="0"/>
              <a:t>Reservation Fee</a:t>
            </a:r>
          </a:p>
          <a:p>
            <a:pPr lvl="3" eaLnBrk="1" hangingPunct="1"/>
            <a:r>
              <a:rPr lang="en-US" dirty="0" smtClean="0"/>
              <a:t>Compensation for curtailed energy</a:t>
            </a:r>
          </a:p>
          <a:p>
            <a:pPr lvl="2" eaLnBrk="1" hangingPunct="1"/>
            <a:r>
              <a:rPr lang="en-US" dirty="0" err="1" smtClean="0"/>
              <a:t>FlexConnect</a:t>
            </a:r>
            <a:endParaRPr lang="en-US" dirty="0" smtClean="0"/>
          </a:p>
          <a:p>
            <a:pPr lvl="3" eaLnBrk="1" hangingPunct="1"/>
            <a:r>
              <a:rPr lang="en-US" dirty="0" smtClean="0"/>
              <a:t>Paid wholesale price according to PJM</a:t>
            </a:r>
          </a:p>
          <a:p>
            <a:pPr lvl="3" eaLnBrk="1" hangingPunct="1"/>
            <a:r>
              <a:rPr lang="en-US" dirty="0" smtClean="0"/>
              <a:t>Fee removed by </a:t>
            </a:r>
            <a:r>
              <a:rPr lang="en-US" dirty="0" err="1" smtClean="0"/>
              <a:t>EnergyConnect</a:t>
            </a:r>
            <a:r>
              <a:rPr lang="en-US" dirty="0" smtClean="0"/>
              <a:t> for service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Peak Demand Shift and Demand Response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pic>
        <p:nvPicPr>
          <p:cNvPr id="8" name="Picture 7" descr="C:\Users\Chris\AppData\Local\Temp\msohtmlclip1\01\clip_image00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4200" y="1752600"/>
            <a:ext cx="4267200" cy="22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936200" y="2057400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Potential Revenue</a:t>
            </a:r>
          </a:p>
          <a:p>
            <a:r>
              <a:rPr lang="en-US" dirty="0" smtClean="0">
                <a:latin typeface="Georgia" pitchFamily="18" charset="0"/>
              </a:rPr>
              <a:t>$8,138</a:t>
            </a: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Crystal Plaza II Overview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Financing Projects through Energy Savings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Goals, incentives/rebates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Programs</a:t>
            </a:r>
          </a:p>
          <a:p>
            <a:pPr lvl="1" eaLnBrk="1" hangingPunct="1"/>
            <a:r>
              <a:rPr lang="en-US" dirty="0" smtClean="0"/>
              <a:t>Local Property Tax Assessment for Energy Efficient Buildings</a:t>
            </a:r>
          </a:p>
          <a:p>
            <a:pPr lvl="2" eaLnBrk="1" hangingPunct="1"/>
            <a:r>
              <a:rPr lang="en-US" dirty="0" smtClean="0"/>
              <a:t>Comprehensive, whole building program</a:t>
            </a:r>
          </a:p>
          <a:p>
            <a:pPr lvl="2" eaLnBrk="1" hangingPunct="1"/>
            <a:r>
              <a:rPr lang="en-US" dirty="0" smtClean="0"/>
              <a:t>Evaluates property tax at reduced rate</a:t>
            </a:r>
          </a:p>
          <a:p>
            <a:pPr lvl="2" eaLnBrk="1" hangingPunct="1"/>
            <a:r>
              <a:rPr lang="en-US" dirty="0" smtClean="0"/>
              <a:t>Must exceed the energy efficiency standards of VA Uniform Building Code by 20%, or meet standards in Green Globes, LEED, or the EarthCraft program</a:t>
            </a:r>
          </a:p>
          <a:p>
            <a:pPr lvl="1" eaLnBrk="1" hangingPunct="1"/>
            <a:r>
              <a:rPr lang="en-US" dirty="0" smtClean="0"/>
              <a:t>Application at Crystal Plaza II</a:t>
            </a:r>
          </a:p>
          <a:p>
            <a:pPr lvl="2" eaLnBrk="1" hangingPunct="1"/>
            <a:r>
              <a:rPr lang="en-US" dirty="0" smtClean="0"/>
              <a:t>Qualifies for program if offered by Arlington County</a:t>
            </a:r>
          </a:p>
          <a:p>
            <a:pPr lvl="2" eaLnBrk="1" hangingPunct="1"/>
            <a:r>
              <a:rPr lang="en-US" dirty="0" smtClean="0"/>
              <a:t>No response from program without tax information, withheld by owner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idx="13"/>
          </p:nvPr>
        </p:nvSpPr>
        <p:spPr>
          <a:xfrm>
            <a:off x="18745200" y="2362200"/>
            <a:ext cx="7696200" cy="3352800"/>
          </a:xfrm>
        </p:spPr>
        <p:txBody>
          <a:bodyPr/>
          <a:lstStyle/>
          <a:p>
            <a:pPr lvl="1" eaLnBrk="1" hangingPunct="1"/>
            <a:r>
              <a:rPr lang="en-US" dirty="0" smtClean="0"/>
              <a:t>Modified Accelerated Cost Recovery System (MARCS)</a:t>
            </a:r>
          </a:p>
          <a:p>
            <a:pPr lvl="2" eaLnBrk="1" hangingPunct="1"/>
            <a:r>
              <a:rPr lang="en-US" dirty="0" smtClean="0"/>
              <a:t>Allows for solar to depreciate over 5 years</a:t>
            </a:r>
          </a:p>
          <a:p>
            <a:pPr lvl="2" eaLnBrk="1" hangingPunct="1"/>
            <a:r>
              <a:rPr lang="en-US" dirty="0" smtClean="0"/>
              <a:t>Bonus of 50% depreciation as part of Economic Stimulus Act in Feb 2008</a:t>
            </a:r>
          </a:p>
          <a:p>
            <a:pPr lvl="1" eaLnBrk="1" hangingPunct="1"/>
            <a:r>
              <a:rPr lang="en-US" dirty="0" smtClean="0"/>
              <a:t>Business Energy Investment Tax Credit (ITC)</a:t>
            </a:r>
          </a:p>
          <a:p>
            <a:pPr lvl="2" eaLnBrk="1" hangingPunct="1"/>
            <a:r>
              <a:rPr lang="en-US" dirty="0" smtClean="0"/>
              <a:t>Tax credit for 30% of solar, with no limit</a:t>
            </a:r>
          </a:p>
          <a:p>
            <a:pPr lvl="1" eaLnBrk="1" hangingPunct="1"/>
            <a:r>
              <a:rPr lang="en-US" dirty="0" smtClean="0"/>
              <a:t>U.S. Department of Treasury renewable Energy Grants</a:t>
            </a:r>
          </a:p>
          <a:p>
            <a:pPr lvl="2" eaLnBrk="1" hangingPunct="1"/>
            <a:r>
              <a:rPr lang="en-US" dirty="0" smtClean="0"/>
              <a:t>Alternative to ITC, allowing for 30% of basis property for solar with no limit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05975" y="304800"/>
            <a:ext cx="802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Financing Projects through Energy Savings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4"/>
          <p:cNvSpPr>
            <a:spLocks noGrp="1"/>
          </p:cNvSpPr>
          <p:nvPr>
            <p:ph idx="13"/>
          </p:nvPr>
        </p:nvSpPr>
        <p:spPr>
          <a:xfrm>
            <a:off x="18745200" y="1676400"/>
            <a:ext cx="82296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Constructability Challenges</a:t>
            </a:r>
          </a:p>
          <a:p>
            <a:pPr marL="804863" indent="-34766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Renovation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Required Delivery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Reconfiguration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Residential Curtain Wall</a:t>
            </a:r>
          </a:p>
          <a:p>
            <a:pPr eaLnBrk="1" hangingPunct="1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6" name="Content Placeholder 4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Required Delivery</a:t>
            </a:r>
          </a:p>
          <a:p>
            <a:pPr lvl="1"/>
            <a:r>
              <a:rPr lang="en-US" dirty="0" smtClean="0"/>
              <a:t>Multi phase delivery</a:t>
            </a:r>
          </a:p>
          <a:p>
            <a:pPr lvl="1"/>
            <a:r>
              <a:rPr lang="en-US" dirty="0" smtClean="0"/>
              <a:t>Multiple inspections</a:t>
            </a:r>
          </a:p>
          <a:p>
            <a:pPr lvl="1"/>
            <a:r>
              <a:rPr lang="en-US" dirty="0" smtClean="0"/>
              <a:t>Life Safety equipment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7" name="Picture 66" descr="CrystalPlaza2 precast fac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9800" y="2286000"/>
            <a:ext cx="701430" cy="8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68" name="Picture 67" descr="rend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1800" y="2209800"/>
            <a:ext cx="783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0" name="Picture 69" descr="Elevation Occupancy cop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93200" y="3276600"/>
            <a:ext cx="702010" cy="8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1" name="Picture 70" descr="existing floor pla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00029" y="4648200"/>
            <a:ext cx="10036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72" name="Picture 71" descr="new floor pla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0" y="4648200"/>
            <a:ext cx="1005840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73" name="Right Arrow 72"/>
          <p:cNvSpPr/>
          <p:nvPr/>
        </p:nvSpPr>
        <p:spPr>
          <a:xfrm>
            <a:off x="21183599" y="48006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21793200" y="25908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N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7600" y="4572000"/>
            <a:ext cx="809625" cy="10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2" name="Picture 21" descr="Elevation Occupancy copy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0" y="2057400"/>
            <a:ext cx="2286001" cy="28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4"/>
          <p:cNvSpPr>
            <a:spLocks noGrp="1"/>
          </p:cNvSpPr>
          <p:nvPr>
            <p:ph idx="13"/>
          </p:nvPr>
        </p:nvSpPr>
        <p:spPr>
          <a:xfrm>
            <a:off x="18745200" y="1676400"/>
            <a:ext cx="82296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Constructability Challenges</a:t>
            </a:r>
          </a:p>
          <a:p>
            <a:pPr marL="804863" indent="-34766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Renovation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Required Delivery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Reconfiguration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Residential Curtain Wall</a:t>
            </a:r>
          </a:p>
          <a:p>
            <a:pPr eaLnBrk="1" hangingPunct="1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6" name="Content Placeholder 4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Reconfiguration</a:t>
            </a:r>
          </a:p>
          <a:p>
            <a:pPr lvl="1"/>
            <a:r>
              <a:rPr lang="en-US" dirty="0" smtClean="0"/>
              <a:t>More decentralized</a:t>
            </a:r>
          </a:p>
          <a:p>
            <a:pPr lvl="1"/>
            <a:r>
              <a:rPr lang="en-US" dirty="0" smtClean="0"/>
              <a:t>More slab penetrations</a:t>
            </a:r>
          </a:p>
          <a:p>
            <a:pPr lvl="1"/>
            <a:r>
              <a:rPr lang="en-US" dirty="0" smtClean="0"/>
              <a:t>Structural Integrity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18" descr="existing floor pl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9799" y="2088376"/>
            <a:ext cx="2207125" cy="13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0" name="Picture 19" descr="new floor pl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0" y="2057400"/>
            <a:ext cx="2212029" cy="134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21" name="Right Arrow 20"/>
          <p:cNvSpPr/>
          <p:nvPr/>
        </p:nvSpPr>
        <p:spPr>
          <a:xfrm>
            <a:off x="15011400" y="2514600"/>
            <a:ext cx="837890" cy="418945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rystalPlaza2 precast facad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59800" y="2286000"/>
            <a:ext cx="701430" cy="8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3" name="Picture 22" descr="rend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21800" y="2209800"/>
            <a:ext cx="783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5" name="Picture 24" descr="Elevation Occupancy cop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93200" y="3276600"/>
            <a:ext cx="702010" cy="8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6" name="Picture 25" descr="existing floor pla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00029" y="4648200"/>
            <a:ext cx="10036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7" name="Picture 26" descr="new floor pla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0" y="4648200"/>
            <a:ext cx="1005840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28" name="Right Arrow 27"/>
          <p:cNvSpPr/>
          <p:nvPr/>
        </p:nvSpPr>
        <p:spPr>
          <a:xfrm>
            <a:off x="21183599" y="48006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1793200" y="25908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N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07600" y="4572000"/>
            <a:ext cx="809625" cy="10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4"/>
          <p:cNvSpPr>
            <a:spLocks noGrp="1"/>
          </p:cNvSpPr>
          <p:nvPr>
            <p:ph idx="13"/>
          </p:nvPr>
        </p:nvSpPr>
        <p:spPr>
          <a:xfrm>
            <a:off x="18745200" y="1676400"/>
            <a:ext cx="82296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0720A"/>
                </a:solidFill>
              </a:rPr>
              <a:t>Constructability Challenges</a:t>
            </a:r>
          </a:p>
          <a:p>
            <a:pPr marL="804863" indent="-347663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Renovation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Required Delivery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Reconfiguration</a:t>
            </a:r>
          </a:p>
          <a:p>
            <a:pPr marL="804863" indent="-347663" eaLnBrk="1" hangingPunct="1">
              <a:lnSpc>
                <a:spcPct val="3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Residential Curtain Wall</a:t>
            </a:r>
          </a:p>
          <a:p>
            <a:pPr eaLnBrk="1" hangingPunct="1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6" name="Content Placeholder 4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Residential Curtain Wall</a:t>
            </a:r>
          </a:p>
          <a:p>
            <a:pPr lvl="1"/>
            <a:r>
              <a:rPr lang="en-US" dirty="0" smtClean="0"/>
              <a:t>Weather proofing</a:t>
            </a:r>
          </a:p>
          <a:p>
            <a:pPr lvl="1"/>
            <a:r>
              <a:rPr lang="en-US" dirty="0" smtClean="0"/>
              <a:t>Mechanical systems</a:t>
            </a:r>
          </a:p>
          <a:p>
            <a:pPr lvl="1"/>
            <a:r>
              <a:rPr lang="en-US" dirty="0" smtClean="0"/>
              <a:t>Lead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2400" y="1828800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Creating Sustainability in Crystal City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4170A9"/>
                </a:solidFill>
              </a:rPr>
              <a:t>Crystal Plaza II Overview</a:t>
            </a:r>
          </a:p>
          <a:p>
            <a:pPr marL="1085850" lvl="2"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Project background, challenges, site, and team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Consolidation of Slab Penetrations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Building Integrated Solar Energy System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Peak Demand Shift and Demand Response Programs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Financing Projects through Energy Savings</a:t>
            </a:r>
          </a:p>
          <a:p>
            <a:pPr marL="685800" lvl="1" indent="-228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Conclusion and Questions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680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DA65"/>
                </a:solidFill>
                <a:latin typeface="Georgia" pitchFamily="18" charset="0"/>
              </a:rPr>
              <a:t>Crystal Plaza II Overview</a:t>
            </a:r>
            <a:endParaRPr lang="en-US" sz="3200" dirty="0">
              <a:solidFill>
                <a:srgbClr val="FFDA65"/>
              </a:solidFill>
              <a:latin typeface="Georgia" pitchFamily="18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7" name="Picture 66" descr="CrystalPlaza2 precast fac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9800" y="2286000"/>
            <a:ext cx="701430" cy="8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68" name="Picture 67" descr="rend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1800" y="2209800"/>
            <a:ext cx="783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0" name="Picture 69" descr="Elevation Occupancy cop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93200" y="3276600"/>
            <a:ext cx="702010" cy="8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71" name="Picture 70" descr="existing floor pla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00029" y="4648200"/>
            <a:ext cx="10036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72" name="Picture 71" descr="new floor pla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0" y="4648200"/>
            <a:ext cx="1005840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73" name="Right Arrow 72"/>
          <p:cNvSpPr/>
          <p:nvPr/>
        </p:nvSpPr>
        <p:spPr>
          <a:xfrm>
            <a:off x="21183599" y="48006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21793200" y="2590800"/>
            <a:ext cx="381000" cy="190500"/>
          </a:xfrm>
          <a:prstGeom prst="rightArrow">
            <a:avLst/>
          </a:prstGeom>
          <a:solidFill>
            <a:srgbClr val="F0720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N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7600" y="4572000"/>
            <a:ext cx="809625" cy="10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2" name="Picture 21" descr="N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82800" y="2057400"/>
            <a:ext cx="1828800" cy="244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20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7951</Words>
  <Application>Microsoft Office PowerPoint</Application>
  <PresentationFormat>Custom</PresentationFormat>
  <Paragraphs>2809</Paragraphs>
  <Slides>63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crs5011</dc:creator>
  <cp:lastModifiedBy>crs5011</cp:lastModifiedBy>
  <cp:revision>197</cp:revision>
  <dcterms:created xsi:type="dcterms:W3CDTF">2008-04-09T20:22:00Z</dcterms:created>
  <dcterms:modified xsi:type="dcterms:W3CDTF">2009-04-11T17:35:55Z</dcterms:modified>
</cp:coreProperties>
</file>